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697" r:id="rId2"/>
    <p:sldMasterId id="2147483709" r:id="rId3"/>
    <p:sldMasterId id="2147483721" r:id="rId4"/>
    <p:sldMasterId id="2147483733" r:id="rId5"/>
    <p:sldMasterId id="2147483745" r:id="rId6"/>
  </p:sldMasterIdLst>
  <p:sldIdLst>
    <p:sldId id="319" r:id="rId7"/>
    <p:sldId id="320" r:id="rId8"/>
    <p:sldId id="257" r:id="rId9"/>
    <p:sldId id="259" r:id="rId10"/>
    <p:sldId id="298" r:id="rId11"/>
    <p:sldId id="299" r:id="rId12"/>
    <p:sldId id="300" r:id="rId13"/>
    <p:sldId id="310" r:id="rId14"/>
    <p:sldId id="261" r:id="rId15"/>
    <p:sldId id="262" r:id="rId16"/>
    <p:sldId id="267" r:id="rId17"/>
    <p:sldId id="316" r:id="rId18"/>
    <p:sldId id="268" r:id="rId19"/>
    <p:sldId id="311" r:id="rId20"/>
    <p:sldId id="272" r:id="rId21"/>
    <p:sldId id="273" r:id="rId22"/>
    <p:sldId id="312" r:id="rId23"/>
    <p:sldId id="274" r:id="rId24"/>
    <p:sldId id="313" r:id="rId25"/>
    <p:sldId id="314" r:id="rId26"/>
    <p:sldId id="275" r:id="rId27"/>
    <p:sldId id="276" r:id="rId28"/>
    <p:sldId id="315" r:id="rId29"/>
    <p:sldId id="317" r:id="rId30"/>
    <p:sldId id="318" r:id="rId3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19" name="Footer Placeholder 18"/>
          <p:cNvSpPr>
            <a:spLocks noGrp="1"/>
          </p:cNvSpPr>
          <p:nvPr>
            <p:ph type="ftr" sz="quarter" idx="11"/>
          </p:nvPr>
        </p:nvSpPr>
        <p:spPr/>
        <p:txBody>
          <a:bodyPr/>
          <a:lstStyle/>
          <a:p>
            <a:endParaRPr lang="ar-IQ" dirty="0"/>
          </a:p>
        </p:txBody>
      </p:sp>
      <p:sp>
        <p:nvSpPr>
          <p:cNvPr id="27" name="Slide Number Placeholder 26"/>
          <p:cNvSpPr>
            <a:spLocks noGrp="1"/>
          </p:cNvSpPr>
          <p:nvPr>
            <p:ph type="sldNum" sz="quarter" idx="12"/>
          </p:nvPr>
        </p:nvSpPr>
        <p:spPr/>
        <p:txBody>
          <a:bodyPr/>
          <a:lstStyle/>
          <a:p>
            <a:fld id="{84E8C42A-813C-4D6E-82CB-96C95605826C}"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solidFill>
                <a:srgbClr val="FFFFFF"/>
              </a:solidFill>
            </a:endParaRPr>
          </a:p>
        </p:txBody>
      </p:sp>
      <p:sp>
        <p:nvSpPr>
          <p:cNvPr id="19" name="Footer Placeholder 18"/>
          <p:cNvSpPr>
            <a:spLocks noGrp="1"/>
          </p:cNvSpPr>
          <p:nvPr>
            <p:ph type="ftr" sz="quarter" idx="11"/>
          </p:nvPr>
        </p:nvSpPr>
        <p:spPr/>
        <p:txBody>
          <a:bodyPr/>
          <a:lstStyle/>
          <a:p>
            <a:endParaRPr lang="en-US">
              <a:solidFill>
                <a:srgbClr val="FFFFFF"/>
              </a:solidFill>
            </a:endParaRPr>
          </a:p>
        </p:txBody>
      </p:sp>
      <p:sp>
        <p:nvSpPr>
          <p:cNvPr id="27" name="Slide Number Placeholder 26"/>
          <p:cNvSpPr>
            <a:spLocks noGrp="1"/>
          </p:cNvSpPr>
          <p:nvPr>
            <p:ph type="sldNum" sz="quarter" idx="12"/>
          </p:nvPr>
        </p:nvSpPr>
        <p:spPr/>
        <p:txBody>
          <a:bodyPr/>
          <a:lstStyle/>
          <a:p>
            <a:fld id="{F835F835-1003-4A92-9056-1B8087E4F977}" type="slidenum">
              <a:rPr lang="ar-SA" smtClean="0">
                <a:solidFill>
                  <a:srgbClr val="FFFFFF"/>
                </a:solidFill>
              </a:rPr>
              <a:pPr/>
              <a:t>‹#›</a:t>
            </a:fld>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0799297C-4E5A-4092-9EC5-3F255E332252}"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AD075BEA-1464-4D1C-AD7E-F5E3C01557AC}" type="slidenum">
              <a:rPr lang="ar-SA" smtClean="0">
                <a:solidFill>
                  <a:srgbClr val="FFFFFF"/>
                </a:solidFill>
              </a:rPr>
              <a:pPr/>
              <a:t>‹#›</a:t>
            </a:fld>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00B1419-CA68-4B9F-8B5A-1984424B3FB6}"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7DDEC091-AF89-4F85-A7EF-140DF7350B93}"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74393B92-BD9B-4B41-B02F-B0CF81F1345B}"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FC76B067-4873-48E9-A9D8-63E7856A0C78}"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552F0B4B-6DCB-4FF5-9A35-F80A4D668AB1}"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2B2BE429-26BD-4C6A-B2E6-F4CBB9725DAD}" type="slidenum">
              <a:rPr lang="ar-SA" smtClean="0">
                <a:solidFill>
                  <a:srgbClr val="FFFFFF"/>
                </a:solidFill>
              </a:rPr>
              <a:pPr/>
              <a:t>‹#›</a:t>
            </a:fld>
            <a:endParaRPr lang="en-US">
              <a:solidFill>
                <a:srgbClr val="FFFFFF"/>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B9F7B50B-E9BA-4C75-805B-E1B4AC94A95F}"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C59C6B2-B9E2-42C2-93FA-B532AF441D1B}" type="slidenum">
              <a:rPr lang="ar-SA" smtClean="0">
                <a:solidFill>
                  <a:srgbClr val="FFFFFF"/>
                </a:solidFill>
              </a:rPr>
              <a:pPr/>
              <a:t>‹#›</a:t>
            </a:fld>
            <a:endParaRPr lang="en-US">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solidFill>
                <a:srgbClr val="FFFFFF"/>
              </a:solidFill>
            </a:endParaRPr>
          </a:p>
        </p:txBody>
      </p:sp>
      <p:sp>
        <p:nvSpPr>
          <p:cNvPr id="19" name="Footer Placeholder 18"/>
          <p:cNvSpPr>
            <a:spLocks noGrp="1"/>
          </p:cNvSpPr>
          <p:nvPr>
            <p:ph type="ftr" sz="quarter" idx="11"/>
          </p:nvPr>
        </p:nvSpPr>
        <p:spPr/>
        <p:txBody>
          <a:bodyPr/>
          <a:lstStyle/>
          <a:p>
            <a:endParaRPr lang="en-US">
              <a:solidFill>
                <a:srgbClr val="FFFFFF"/>
              </a:solidFill>
            </a:endParaRPr>
          </a:p>
        </p:txBody>
      </p:sp>
      <p:sp>
        <p:nvSpPr>
          <p:cNvPr id="27" name="Slide Number Placeholder 26"/>
          <p:cNvSpPr>
            <a:spLocks noGrp="1"/>
          </p:cNvSpPr>
          <p:nvPr>
            <p:ph type="sldNum" sz="quarter" idx="12"/>
          </p:nvPr>
        </p:nvSpPr>
        <p:spPr/>
        <p:txBody>
          <a:bodyPr/>
          <a:lstStyle/>
          <a:p>
            <a:fld id="{F835F835-1003-4A92-9056-1B8087E4F977}"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0546724"/>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0799297C-4E5A-4092-9EC5-3F255E332252}"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36635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AD075BEA-1464-4D1C-AD7E-F5E3C01557AC}"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2119868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00B1419-CA68-4B9F-8B5A-1984424B3FB6}"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16084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7DDEC091-AF89-4F85-A7EF-140DF7350B93}"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643807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74393B92-BD9B-4B41-B02F-B0CF81F1345B}"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9160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FC76B067-4873-48E9-A9D8-63E7856A0C78}"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5524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84E8C42A-813C-4D6E-82CB-96C95605826C}"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552F0B4B-6DCB-4FF5-9A35-F80A4D668AB1}"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406858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2B2BE429-26BD-4C6A-B2E6-F4CBB9725DAD}" type="slidenum">
              <a:rPr lang="ar-SA" smtClean="0">
                <a:solidFill>
                  <a:srgbClr val="FFFFFF"/>
                </a:solidFill>
              </a:rPr>
              <a:pPr/>
              <a:t>‹#›</a:t>
            </a:fld>
            <a:endParaRPr lang="en-US">
              <a:solidFill>
                <a:srgbClr val="FFFFFF"/>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36565748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B9F7B50B-E9BA-4C75-805B-E1B4AC94A95F}"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10451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C59C6B2-B9E2-42C2-93FA-B532AF441D1B}"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637727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solidFill>
                <a:srgbClr val="FFFFFF"/>
              </a:solidFill>
            </a:endParaRPr>
          </a:p>
        </p:txBody>
      </p:sp>
      <p:sp>
        <p:nvSpPr>
          <p:cNvPr id="19" name="Footer Placeholder 18"/>
          <p:cNvSpPr>
            <a:spLocks noGrp="1"/>
          </p:cNvSpPr>
          <p:nvPr>
            <p:ph type="ftr" sz="quarter" idx="11"/>
          </p:nvPr>
        </p:nvSpPr>
        <p:spPr/>
        <p:txBody>
          <a:bodyPr/>
          <a:lstStyle/>
          <a:p>
            <a:endParaRPr lang="en-US">
              <a:solidFill>
                <a:srgbClr val="FFFFFF"/>
              </a:solidFill>
            </a:endParaRPr>
          </a:p>
        </p:txBody>
      </p:sp>
      <p:sp>
        <p:nvSpPr>
          <p:cNvPr id="27" name="Slide Number Placeholder 26"/>
          <p:cNvSpPr>
            <a:spLocks noGrp="1"/>
          </p:cNvSpPr>
          <p:nvPr>
            <p:ph type="sldNum" sz="quarter" idx="12"/>
          </p:nvPr>
        </p:nvSpPr>
        <p:spPr/>
        <p:txBody>
          <a:bodyPr/>
          <a:lstStyle/>
          <a:p>
            <a:fld id="{F835F835-1003-4A92-9056-1B8087E4F977}"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90505890"/>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0799297C-4E5A-4092-9EC5-3F255E332252}"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124664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AD075BEA-1464-4D1C-AD7E-F5E3C01557AC}"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8277882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00B1419-CA68-4B9F-8B5A-1984424B3FB6}"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758227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7DDEC091-AF89-4F85-A7EF-140DF7350B93}"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691252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74393B92-BD9B-4B41-B02F-B0CF81F1345B}"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2825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FC76B067-4873-48E9-A9D8-63E7856A0C78}"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544202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552F0B4B-6DCB-4FF5-9A35-F80A4D668AB1}"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974002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2B2BE429-26BD-4C6A-B2E6-F4CBB9725DAD}" type="slidenum">
              <a:rPr lang="ar-SA" smtClean="0">
                <a:solidFill>
                  <a:srgbClr val="FFFFFF"/>
                </a:solidFill>
              </a:rPr>
              <a:pPr/>
              <a:t>‹#›</a:t>
            </a:fld>
            <a:endParaRPr lang="en-US">
              <a:solidFill>
                <a:srgbClr val="FFFFFF"/>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288759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B9F7B50B-E9BA-4C75-805B-E1B4AC94A95F}"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296428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C59C6B2-B9E2-42C2-93FA-B532AF441D1B}" type="slidenum">
              <a:rPr lang="ar-SA"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311285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1481047-4611-489A-A4D9-EDF714F28CEB}"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4244756200"/>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4108321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405268000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5400579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32" y="1859771"/>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32" y="2514600"/>
            <a:ext cx="4041775"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1481047-4611-489A-A4D9-EDF714F28CEB}"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383917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1481047-4611-489A-A4D9-EDF714F28CEB}"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27250499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81047-4611-489A-A4D9-EDF714F28CEB}"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33199227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9598373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609600" y="1176999"/>
            <a:ext cx="2212848" cy="1582621"/>
          </a:xfrm>
        </p:spPr>
        <p:txBody>
          <a:bodyPr vert="horz" lIns="45720" tIns="45720" rIns="45720" bIns="45720" anchor="b"/>
          <a:lstStyle>
            <a:lvl1pPr algn="l">
              <a:buNone/>
              <a:defRPr sz="15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64"/>
            <a:ext cx="609600" cy="365125"/>
          </a:xfrm>
        </p:spPr>
        <p:txBody>
          <a:bodyPr/>
          <a:lstStyle/>
          <a:p>
            <a:fld id="{3BEB4F5B-AA69-4DA4-80EE-1B58A8EC6EB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4381500" y="6219839"/>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32869456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16365840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extLst>
      <p:ext uri="{BB962C8B-B14F-4D97-AF65-F5344CB8AC3E}">
        <p14:creationId xmlns:p14="http://schemas.microsoft.com/office/powerpoint/2010/main" val="39718557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298320874"/>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274803137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1314357218"/>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157601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38" y="1859783"/>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38" y="2514600"/>
            <a:ext cx="4041775"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167844237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5450814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4398003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11431541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609600" y="1176999"/>
            <a:ext cx="2212848" cy="1582621"/>
          </a:xfrm>
        </p:spPr>
        <p:txBody>
          <a:bodyPr vert="horz" lIns="45720" tIns="45720" rIns="45720" bIns="45720" anchor="b"/>
          <a:lstStyle>
            <a:lvl1pPr algn="l">
              <a:buNone/>
              <a:defRPr sz="15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76"/>
            <a:ext cx="609600" cy="365125"/>
          </a:xfrm>
        </p:spPr>
        <p:txBody>
          <a:bodyPr/>
          <a:lstStyle/>
          <a:p>
            <a:fld id="{3F1243E6-7D8D-4E7B-AA82-B31066D1307E}"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4381500" y="6219851"/>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41110024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1705223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5167786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quarter" idx="2"/>
          </p:nvPr>
        </p:nvSpPr>
        <p:spPr>
          <a:xfrm>
            <a:off x="4648200" y="1600200"/>
            <a:ext cx="4038600" cy="21717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محتوى 4"/>
          <p:cNvSpPr>
            <a:spLocks noGrp="1"/>
          </p:cNvSpPr>
          <p:nvPr>
            <p:ph sz="quarter" idx="3"/>
          </p:nvPr>
        </p:nvSpPr>
        <p:spPr>
          <a:xfrm>
            <a:off x="4648200" y="3924300"/>
            <a:ext cx="4038600" cy="21717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اريخ 5"/>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7" name="عنصر نائب للتذييل 6"/>
          <p:cNvSpPr>
            <a:spLocks noGrp="1"/>
          </p:cNvSpPr>
          <p:nvPr>
            <p:ph type="ftr" sz="quarter" idx="11"/>
          </p:nvPr>
        </p:nvSpPr>
        <p:spPr/>
        <p:txBody>
          <a:bodyPr/>
          <a:lstStyle>
            <a:lvl1pPr>
              <a:defRPr/>
            </a:lvl1pPr>
          </a:lstStyle>
          <a:p>
            <a:pPr>
              <a:defRPr/>
            </a:pPr>
            <a:endParaRPr lang="en-US"/>
          </a:p>
        </p:txBody>
      </p:sp>
      <p:sp>
        <p:nvSpPr>
          <p:cNvPr id="8" name="عنصر نائب لرقم الشريحة 7"/>
          <p:cNvSpPr>
            <a:spLocks noGrp="1"/>
          </p:cNvSpPr>
          <p:nvPr>
            <p:ph type="sldNum" sz="quarter" idx="12"/>
          </p:nvPr>
        </p:nvSpPr>
        <p:spPr>
          <a:xfrm>
            <a:off x="6553200" y="6248400"/>
            <a:ext cx="2133600" cy="457200"/>
          </a:xfrm>
        </p:spPr>
        <p:txBody>
          <a:bodyPr/>
          <a:lstStyle>
            <a:lvl1pPr>
              <a:defRPr/>
            </a:lvl1pPr>
          </a:lstStyle>
          <a:p>
            <a:pPr>
              <a:defRPr/>
            </a:pPr>
            <a:fld id="{252EB524-1AA5-45A3-BDCC-3CD77E67C6D2}" type="slidenum">
              <a:rPr lang="ar-SA"/>
              <a:pPr>
                <a:defRPr/>
              </a:pPr>
              <a:t>‹#›</a:t>
            </a:fld>
            <a:endParaRPr lang="en-US"/>
          </a:p>
        </p:txBody>
      </p:sp>
    </p:spTree>
    <p:extLst>
      <p:ext uri="{BB962C8B-B14F-4D97-AF65-F5344CB8AC3E}">
        <p14:creationId xmlns:p14="http://schemas.microsoft.com/office/powerpoint/2010/main" val="722484596"/>
      </p:ext>
    </p:extLst>
  </p:cSld>
  <p:clrMapOvr>
    <a:masterClrMapping/>
  </p:clrMapOvr>
  <p:transition spd="med">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84E8C42A-813C-4D6E-82CB-96C95605826C}"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9FCDCD6-ADD2-4A21-BF94-369D6852787B}"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a:xfrm>
            <a:off x="8077200" y="6356350"/>
            <a:ext cx="609600" cy="365125"/>
          </a:xfrm>
        </p:spPr>
        <p:txBody>
          <a:bodyPr/>
          <a:lstStyle/>
          <a:p>
            <a:fld id="{84E8C42A-813C-4D6E-82CB-96C95605826C}" type="slidenum">
              <a:rPr lang="ar-IQ" smtClean="0"/>
              <a:t>‹#›</a:t>
            </a:fld>
            <a:endParaRPr lang="ar-IQ"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FCDCD6-ADD2-4A21-BF94-369D6852787B}" type="datetimeFigureOut">
              <a:rPr lang="ar-IQ" smtClean="0"/>
              <a:t>02/04/1440</a:t>
            </a:fld>
            <a:endParaRPr lang="ar-IQ"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E8C42A-813C-4D6E-82CB-96C95605826C}" type="slidenum">
              <a:rPr lang="ar-IQ" smtClean="0"/>
              <a:t>‹#›</a:t>
            </a:fld>
            <a:endParaRPr lang="ar-IQ"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FCDCD6-ADD2-4A21-BF94-369D6852787B}" type="datetimeFigureOut">
              <a:rPr lang="ar-IQ" smtClean="0"/>
              <a:t>02/04/1440</a:t>
            </a:fld>
            <a:endParaRPr lang="ar-IQ"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E8C42A-813C-4D6E-82CB-96C95605826C}" type="slidenum">
              <a:rPr lang="ar-IQ" smtClean="0"/>
              <a:t>‹#›</a:t>
            </a:fld>
            <a:endParaRPr lang="ar-IQ"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FCDCD6-ADD2-4A21-BF94-369D6852787B}" type="datetimeFigureOut">
              <a:rPr lang="ar-IQ" smtClean="0">
                <a:solidFill>
                  <a:srgbClr val="04617B">
                    <a:shade val="90000"/>
                  </a:srgbClr>
                </a:solidFill>
              </a:rPr>
              <a:pPr/>
              <a:t>02/04/1440</a:t>
            </a:fld>
            <a:endParaRPr lang="ar-IQ"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E8C42A-813C-4D6E-82CB-96C95605826C}" type="slidenum">
              <a:rPr lang="ar-IQ" smtClean="0">
                <a:solidFill>
                  <a:srgbClr val="04617B">
                    <a:shade val="90000"/>
                  </a:srgbClr>
                </a:solidFill>
              </a:rPr>
              <a:pPr/>
              <a:t>‹#›</a:t>
            </a:fld>
            <a:endParaRPr lang="ar-IQ"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5797168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FCDCD6-ADD2-4A21-BF94-369D6852787B}" type="datetimeFigureOut">
              <a:rPr lang="ar-IQ" smtClean="0">
                <a:solidFill>
                  <a:srgbClr val="04617B">
                    <a:shade val="90000"/>
                  </a:srgbClr>
                </a:solidFill>
              </a:rPr>
              <a:pPr/>
              <a:t>02/04/1440</a:t>
            </a:fld>
            <a:endParaRPr lang="ar-IQ"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E8C42A-813C-4D6E-82CB-96C95605826C}" type="slidenum">
              <a:rPr lang="ar-IQ" smtClean="0">
                <a:solidFill>
                  <a:srgbClr val="04617B">
                    <a:shade val="90000"/>
                  </a:srgbClr>
                </a:solidFill>
              </a:rPr>
              <a:pPr/>
              <a:t>‹#›</a:t>
            </a:fld>
            <a:endParaRPr lang="ar-IQ"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25188132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64"/>
            <a:ext cx="21336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31481047-4611-489A-A4D9-EDF714F28CEB}" type="datetimeFigureOut">
              <a:rPr lang="ar-IQ" smtClean="0"/>
              <a:t>02/04/1440</a:t>
            </a:fld>
            <a:endParaRPr lang="ar-IQ"/>
          </a:p>
        </p:txBody>
      </p:sp>
      <p:sp>
        <p:nvSpPr>
          <p:cNvPr id="22" name="Footer Placeholder 21"/>
          <p:cNvSpPr>
            <a:spLocks noGrp="1"/>
          </p:cNvSpPr>
          <p:nvPr>
            <p:ph type="ftr" sz="quarter" idx="3"/>
          </p:nvPr>
        </p:nvSpPr>
        <p:spPr>
          <a:xfrm>
            <a:off x="2667000" y="6356364"/>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64"/>
            <a:ext cx="762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3BEB4F5B-AA69-4DA4-80EE-1B58A8EC6EB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272074005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76"/>
            <a:ext cx="21336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C9226B6E-6DAA-4AAC-834F-F43C3053A420}" type="datetimeFigureOut">
              <a:rPr lang="ar-IQ" smtClean="0"/>
              <a:pPr/>
              <a:t>02/04/1440</a:t>
            </a:fld>
            <a:endParaRPr lang="ar-IQ"/>
          </a:p>
        </p:txBody>
      </p:sp>
      <p:sp>
        <p:nvSpPr>
          <p:cNvPr id="22" name="Footer Placeholder 21"/>
          <p:cNvSpPr>
            <a:spLocks noGrp="1"/>
          </p:cNvSpPr>
          <p:nvPr>
            <p:ph type="ftr" sz="quarter" idx="3"/>
          </p:nvPr>
        </p:nvSpPr>
        <p:spPr>
          <a:xfrm>
            <a:off x="2667000" y="6356376"/>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76"/>
            <a:ext cx="762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3F1243E6-7D8D-4E7B-AA82-B31066D1307E}"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122756325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xStyles>
    <p:titleStyle>
      <a:lvl1pPr algn="l" rtl="1"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r" rtl="1"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r" rtl="1"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r" rtl="1"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r" rtl="1"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r" rtl="1"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r" rtl="1"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r" rtl="1"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r" rtl="1"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r" rtl="1"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342900" algn="r" rtl="1" eaLnBrk="1" latinLnBrk="0" hangingPunct="1">
        <a:defRPr kumimoji="0" kern="1200">
          <a:solidFill>
            <a:schemeClr val="tx1"/>
          </a:solidFill>
          <a:latin typeface="+mn-lt"/>
          <a:ea typeface="+mn-ea"/>
          <a:cs typeface="+mn-cs"/>
        </a:defRPr>
      </a:lvl2pPr>
      <a:lvl3pPr marL="685800" algn="r" rtl="1" eaLnBrk="1" latinLnBrk="0" hangingPunct="1">
        <a:defRPr kumimoji="0" kern="1200">
          <a:solidFill>
            <a:schemeClr val="tx1"/>
          </a:solidFill>
          <a:latin typeface="+mn-lt"/>
          <a:ea typeface="+mn-ea"/>
          <a:cs typeface="+mn-cs"/>
        </a:defRPr>
      </a:lvl3pPr>
      <a:lvl4pPr marL="1028700" algn="r" rtl="1" eaLnBrk="1" latinLnBrk="0" hangingPunct="1">
        <a:defRPr kumimoji="0" kern="1200">
          <a:solidFill>
            <a:schemeClr val="tx1"/>
          </a:solidFill>
          <a:latin typeface="+mn-lt"/>
          <a:ea typeface="+mn-ea"/>
          <a:cs typeface="+mn-cs"/>
        </a:defRPr>
      </a:lvl4pPr>
      <a:lvl5pPr marL="1371600" algn="r" rtl="1" eaLnBrk="1" latinLnBrk="0" hangingPunct="1">
        <a:defRPr kumimoji="0" kern="1200">
          <a:solidFill>
            <a:schemeClr val="tx1"/>
          </a:solidFill>
          <a:latin typeface="+mn-lt"/>
          <a:ea typeface="+mn-ea"/>
          <a:cs typeface="+mn-cs"/>
        </a:defRPr>
      </a:lvl5pPr>
      <a:lvl6pPr marL="1714500" algn="r" rtl="1" eaLnBrk="1" latinLnBrk="0" hangingPunct="1">
        <a:defRPr kumimoji="0" kern="1200">
          <a:solidFill>
            <a:schemeClr val="tx1"/>
          </a:solidFill>
          <a:latin typeface="+mn-lt"/>
          <a:ea typeface="+mn-ea"/>
          <a:cs typeface="+mn-cs"/>
        </a:defRPr>
      </a:lvl6pPr>
      <a:lvl7pPr marL="2057400" algn="r" rtl="1" eaLnBrk="1" latinLnBrk="0" hangingPunct="1">
        <a:defRPr kumimoji="0" kern="1200">
          <a:solidFill>
            <a:schemeClr val="tx1"/>
          </a:solidFill>
          <a:latin typeface="+mn-lt"/>
          <a:ea typeface="+mn-ea"/>
          <a:cs typeface="+mn-cs"/>
        </a:defRPr>
      </a:lvl7pPr>
      <a:lvl8pPr marL="2400300" algn="r" rtl="1" eaLnBrk="1" latinLnBrk="0" hangingPunct="1">
        <a:defRPr kumimoji="0" kern="1200">
          <a:solidFill>
            <a:schemeClr val="tx1"/>
          </a:solidFill>
          <a:latin typeface="+mn-lt"/>
          <a:ea typeface="+mn-ea"/>
          <a:cs typeface="+mn-cs"/>
        </a:defRPr>
      </a:lvl8pPr>
      <a:lvl9pPr marL="27432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666481" y="1137365"/>
            <a:ext cx="7736984" cy="168069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defTabSz="685800">
              <a:defRPr/>
            </a:pPr>
            <a:r>
              <a:rPr lang="ar-IQ" sz="5400" dirty="0">
                <a:solidFill>
                  <a:srgbClr val="FF0000"/>
                </a:solidFill>
              </a:rPr>
              <a:t>التخطيط </a:t>
            </a:r>
            <a:br>
              <a:rPr lang="ar-IQ" sz="5400" dirty="0">
                <a:solidFill>
                  <a:srgbClr val="FF0000"/>
                </a:solidFill>
              </a:rPr>
            </a:br>
            <a:r>
              <a:rPr lang="ar-IQ" sz="5400" dirty="0">
                <a:solidFill>
                  <a:srgbClr val="FF0000"/>
                </a:solidFill>
              </a:rPr>
              <a:t>في المجال الرياضي</a:t>
            </a:r>
            <a:endParaRPr lang="ar-IQ" sz="5400" b="1" dirty="0">
              <a:solidFill>
                <a:srgbClr val="FF0000"/>
              </a:solidFill>
              <a:effectLst>
                <a:outerShdw blurRad="38100" dist="38100" dir="2700000" algn="tl">
                  <a:srgbClr val="000000"/>
                </a:outerShdw>
              </a:effectLst>
              <a:latin typeface="Constantia"/>
            </a:endParaRPr>
          </a:p>
        </p:txBody>
      </p:sp>
      <p:sp>
        <p:nvSpPr>
          <p:cNvPr id="5" name="عنوان فرعي 2"/>
          <p:cNvSpPr>
            <a:spLocks noGrp="1"/>
          </p:cNvSpPr>
          <p:nvPr>
            <p:ph type="subTitle" idx="1"/>
          </p:nvPr>
        </p:nvSpPr>
        <p:spPr>
          <a:xfrm>
            <a:off x="1601670" y="3104964"/>
            <a:ext cx="5748672" cy="1782198"/>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3600" b="1" dirty="0">
                <a:solidFill>
                  <a:srgbClr val="002060"/>
                </a:solidFill>
                <a:ea typeface="Majalla UI"/>
                <a:cs typeface="Majalla UI"/>
              </a:rPr>
              <a:t>الأستاذ </a:t>
            </a:r>
            <a:r>
              <a:rPr lang="ar-IQ" sz="3600" b="1" dirty="0">
                <a:solidFill>
                  <a:srgbClr val="002060"/>
                </a:solidFill>
                <a:ea typeface="Majalla UI"/>
                <a:cs typeface="Majalla UI"/>
              </a:rPr>
              <a:t>الدكتور </a:t>
            </a:r>
            <a:endParaRPr lang="ar-IQ" sz="3600" b="1" dirty="0">
              <a:solidFill>
                <a:srgbClr val="002060"/>
              </a:solidFill>
              <a:ea typeface="Majalla UI"/>
              <a:cs typeface="Majalla UI"/>
            </a:endParaRPr>
          </a:p>
          <a:p>
            <a:pPr algn="ctr">
              <a:defRPr/>
            </a:pPr>
            <a:r>
              <a:rPr lang="ar-IQ" sz="3600" b="1" dirty="0">
                <a:solidFill>
                  <a:srgbClr val="002060"/>
                </a:solidFill>
                <a:ea typeface="Majalla UI"/>
                <a:cs typeface="Majalla UI"/>
              </a:rPr>
              <a:t>عبد الحليم جبر نزال </a:t>
            </a:r>
          </a:p>
          <a:p>
            <a:pPr algn="ctr">
              <a:defRPr/>
            </a:pPr>
            <a:r>
              <a:rPr lang="ar-IQ"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114556" y="4994973"/>
            <a:ext cx="4995863" cy="48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defTabSz="685800"/>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defTabSz="685800"/>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171249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008" y="188640"/>
            <a:ext cx="8964488" cy="661719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228600" algn="justLow">
              <a:tabLst>
                <a:tab pos="5452110" algn="l"/>
              </a:tabLst>
            </a:pPr>
            <a:r>
              <a:rPr lang="ar-SA" sz="4000" b="1" spc="-30" dirty="0" smtClean="0">
                <a:effectLst/>
                <a:latin typeface="Times New Roman"/>
                <a:ea typeface="SimSun"/>
                <a:cs typeface="Simplified Arabic"/>
              </a:rPr>
              <a:t>أهمية التخطيط</a:t>
            </a:r>
            <a:r>
              <a:rPr lang="ar-SA" sz="3200" b="1" spc="-30" dirty="0" smtClean="0">
                <a:effectLst/>
                <a:latin typeface="Times New Roman"/>
                <a:ea typeface="SimSun"/>
                <a:cs typeface="Simplified Arabic"/>
              </a:rPr>
              <a:t>:</a:t>
            </a:r>
            <a:endParaRPr lang="en-US" sz="2800" b="1" dirty="0" smtClean="0">
              <a:effectLst/>
              <a:latin typeface="Times New Roman"/>
              <a:ea typeface="SimSun"/>
            </a:endParaRPr>
          </a:p>
          <a:p>
            <a:pPr algn="justLow">
              <a:tabLst>
                <a:tab pos="5452110" algn="l"/>
              </a:tabLst>
            </a:pPr>
            <a:r>
              <a:rPr lang="ar-SA" sz="3200" b="1" spc="-30" dirty="0" smtClean="0">
                <a:effectLst/>
                <a:latin typeface="Times New Roman"/>
                <a:ea typeface="SimSun"/>
                <a:cs typeface="Simplified Arabic"/>
              </a:rPr>
              <a:t> </a:t>
            </a:r>
            <a:endParaRPr lang="en-US" sz="2800" b="1" dirty="0" smtClean="0">
              <a:effectLst/>
              <a:latin typeface="Times New Roman"/>
              <a:ea typeface="SimSun"/>
            </a:endParaRPr>
          </a:p>
          <a:p>
            <a:pPr marL="228600" algn="justLow">
              <a:tabLst>
                <a:tab pos="5452110" algn="l"/>
              </a:tabLst>
            </a:pPr>
            <a:r>
              <a:rPr lang="ar-SA" sz="3200" b="1" spc="-30" dirty="0" smtClean="0">
                <a:effectLst/>
                <a:latin typeface="Times New Roman"/>
                <a:ea typeface="SimSun"/>
                <a:cs typeface="Simplified Arabic"/>
              </a:rPr>
              <a:t> إن العمل بدون خطة يصبح ضربًا من العبث وضياع الوقت سدى، إذ تعم الفوضى والارتجالية ويصبح الوصول إلى الهدف  بعيد المنال.</a:t>
            </a:r>
            <a:endParaRPr lang="en-US" sz="2800" b="1" dirty="0" smtClean="0">
              <a:effectLst/>
              <a:latin typeface="Times New Roman"/>
              <a:ea typeface="SimSun"/>
            </a:endParaRPr>
          </a:p>
          <a:p>
            <a:pPr algn="justLow">
              <a:tabLst>
                <a:tab pos="5452110" algn="l"/>
              </a:tabLst>
            </a:pPr>
            <a:r>
              <a:rPr lang="ar-SA" sz="3200" b="1" spc="-30" dirty="0" smtClean="0">
                <a:effectLst/>
                <a:latin typeface="Times New Roman"/>
                <a:ea typeface="SimSun"/>
                <a:cs typeface="Simplified Arabic"/>
              </a:rPr>
              <a:t> </a:t>
            </a:r>
            <a:endParaRPr lang="en-US" sz="2800" b="1" dirty="0" smtClean="0">
              <a:effectLst/>
              <a:latin typeface="Times New Roman"/>
              <a:ea typeface="SimSun"/>
            </a:endParaRPr>
          </a:p>
          <a:p>
            <a:r>
              <a:rPr lang="ar-SA" sz="3200" b="1" spc="-30" dirty="0" smtClean="0">
                <a:effectLst/>
                <a:ea typeface="SimSun"/>
                <a:cs typeface="Simplified Arabic"/>
              </a:rPr>
              <a:t>وتبرز أهمية التخطيط أيضًا في توقعاته للمستقبل وما قد يحمله من مفاجآت وتقلبات حيث أن الأهداف التي يراد الوصول إليها هي أهداف مستقبلية أي أن تحقيقها يتم خلال فترة زمنية محددة قد تطول وقد تقصر ، مما يفرض على رجل الإدارة عمل الافتراضات اللازمة لما قد يكون عليه هذا المستقبل وتكوين فكرة عن ما سيكون عليه الوضع عند البدء في تنفيذ الأهداف وخلال مراحل التنفيذ المختلفة</a:t>
            </a:r>
            <a:r>
              <a:rPr lang="ar-SA" sz="3200" b="1" dirty="0" smtClean="0">
                <a:effectLst/>
                <a:ea typeface="Times New Roman"/>
                <a:cs typeface="Simplified Arabic"/>
              </a:rPr>
              <a:t> بدون التخطيط تكون القرارات الادارية عشوائية</a:t>
            </a:r>
            <a:r>
              <a:rPr lang="ar-SA" sz="3200" b="1" dirty="0" smtClean="0">
                <a:ea typeface="Times New Roman"/>
                <a:cs typeface="Simplified Arabic"/>
              </a:rPr>
              <a:t> </a:t>
            </a:r>
            <a:endParaRPr lang="ar-IQ" sz="3200" b="1" dirty="0"/>
          </a:p>
        </p:txBody>
      </p:sp>
    </p:spTree>
    <p:extLst>
      <p:ext uri="{BB962C8B-B14F-4D97-AF65-F5344CB8AC3E}">
        <p14:creationId xmlns:p14="http://schemas.microsoft.com/office/powerpoint/2010/main" val="101699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856984" cy="55707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SA" sz="3200" b="1" dirty="0"/>
              <a:t>فوائد تطبيق التخطيط السليم :</a:t>
            </a:r>
          </a:p>
          <a:p>
            <a:r>
              <a:rPr lang="ar-SA" sz="2400" b="1" dirty="0"/>
              <a:t>-</a:t>
            </a:r>
            <a:r>
              <a:rPr lang="ar-SA" sz="4000" b="1" dirty="0">
                <a:solidFill>
                  <a:srgbClr val="FF0000"/>
                </a:solidFill>
              </a:rPr>
              <a:t>1 تحديد الأهداف </a:t>
            </a:r>
            <a:r>
              <a:rPr lang="ar-SA" sz="2400" b="1" dirty="0"/>
              <a:t>:لا بد من تحديد الهدف أو الأهداف لأنها النهايات أو النتائج المطلوب تحقيقها في المستقبل ، كما أنه من الضروري توضيح هذه الأهداف للأفراد </a:t>
            </a:r>
            <a:r>
              <a:rPr lang="ar-SA" sz="2400" b="1" dirty="0" err="1"/>
              <a:t>والمرءوسين</a:t>
            </a:r>
            <a:r>
              <a:rPr lang="ar-SA" sz="2400" b="1" dirty="0"/>
              <a:t> الذين سوف يعملون ويعانون على تحقيقها ، ومما لاشك فيه أن الأهداف هي المرشد الذي يهدي المنظمة إلى الطريق المنشود وإلى وضع المعيار السليم لتقويم الأداء الوظيفي بما يؤدي إلى زيادة فعالية وكفاءة المنظمة والعاملين فيها . </a:t>
            </a:r>
          </a:p>
          <a:p>
            <a:endParaRPr lang="ar-SA" sz="2400" b="1" dirty="0"/>
          </a:p>
          <a:p>
            <a:r>
              <a:rPr lang="ar-SA" sz="2400" b="1" dirty="0"/>
              <a:t>-</a:t>
            </a:r>
            <a:r>
              <a:rPr lang="ar-SA" sz="3600" b="1" dirty="0">
                <a:solidFill>
                  <a:srgbClr val="FF0000"/>
                </a:solidFill>
              </a:rPr>
              <a:t>2 التنبؤ بالمستقبل </a:t>
            </a:r>
            <a:r>
              <a:rPr lang="ar-SA" sz="2400" b="1" dirty="0"/>
              <a:t>: إن ما يخفيه الغيب والمستقبل لنا لا يعلمه إلا الله ، ولكن دراسة العوامل والمتغيرات التكنولوجية والاقتصادية وإعداد خطة منظمة منطقية تساعد على درء الخطر المتوقع وتفادي ما يحتويه المستقبل من مشكلات </a:t>
            </a:r>
          </a:p>
          <a:p>
            <a:r>
              <a:rPr lang="ar-SA" sz="2400" b="1" dirty="0"/>
              <a:t>-</a:t>
            </a:r>
            <a:r>
              <a:rPr lang="ar-SA" sz="3200" b="1" dirty="0">
                <a:solidFill>
                  <a:srgbClr val="FF0000"/>
                </a:solidFill>
              </a:rPr>
              <a:t>3 الترابط المنطقي </a:t>
            </a:r>
            <a:r>
              <a:rPr lang="ar-SA" sz="3200" b="1" dirty="0" err="1">
                <a:solidFill>
                  <a:srgbClr val="FF0000"/>
                </a:solidFill>
              </a:rPr>
              <a:t>للقرارات:</a:t>
            </a:r>
            <a:r>
              <a:rPr lang="ar-SA" sz="3200" b="1" dirty="0" err="1">
                <a:solidFill>
                  <a:schemeClr val="tx1"/>
                </a:solidFill>
              </a:rPr>
              <a:t>إن</a:t>
            </a:r>
            <a:r>
              <a:rPr lang="ar-SA" sz="3200" b="1" dirty="0">
                <a:solidFill>
                  <a:srgbClr val="FF0000"/>
                </a:solidFill>
              </a:rPr>
              <a:t> </a:t>
            </a:r>
            <a:r>
              <a:rPr lang="ar-SA" sz="2400" b="1" dirty="0"/>
              <a:t>بلورة الأهداف ووضوحها يؤدي إلى الترابط بين القرارات الصادرة من الرئيس إلى المرؤوسين وكذلك الترابط بين الأهداف الكلية والأساسية للمنظمة بصفة عامة . </a:t>
            </a:r>
          </a:p>
        </p:txBody>
      </p:sp>
    </p:spTree>
    <p:extLst>
      <p:ext uri="{BB962C8B-B14F-4D97-AF65-F5344CB8AC3E}">
        <p14:creationId xmlns:p14="http://schemas.microsoft.com/office/powerpoint/2010/main" val="2472960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6063198"/>
          </a:xfrm>
          <a:prstGeom prst="rect">
            <a:avLst/>
          </a:prstGeom>
        </p:spPr>
        <p:txBody>
          <a:bodyPr wrap="square">
            <a:spAutoFit/>
          </a:bodyPr>
          <a:lstStyle/>
          <a:p>
            <a:endParaRPr lang="ar-SA" sz="2000" b="1" dirty="0"/>
          </a:p>
          <a:p>
            <a:r>
              <a:rPr lang="ar-SA" sz="2000" b="1" dirty="0"/>
              <a:t>-</a:t>
            </a:r>
            <a:r>
              <a:rPr lang="ar-SA" sz="4000" b="1" dirty="0">
                <a:solidFill>
                  <a:srgbClr val="FF0000"/>
                </a:solidFill>
              </a:rPr>
              <a:t>4التنسيق </a:t>
            </a:r>
            <a:r>
              <a:rPr lang="ar-SA" sz="2000" b="1" dirty="0"/>
              <a:t>:يساعد التخطيط على تنسيق الجهود البشرية بحيث تصب جميع الأهداف الفـــرعية في الهدف الرئيسي للمنظمة ، وبذلك تتضافر جميع الجهود وتتوحد في سبيل تحقيق الغاية</a:t>
            </a:r>
          </a:p>
          <a:p>
            <a:r>
              <a:rPr lang="ar-SA" sz="2000" b="1" dirty="0"/>
              <a:t>-5</a:t>
            </a:r>
            <a:r>
              <a:rPr lang="ar-SA" sz="3200" b="1" dirty="0">
                <a:solidFill>
                  <a:srgbClr val="FF0000"/>
                </a:solidFill>
              </a:rPr>
              <a:t>الاستخدام الأمثل للموارد المتاحة </a:t>
            </a:r>
            <a:r>
              <a:rPr lang="ar-SA" sz="2000" b="1" dirty="0"/>
              <a:t>:يساعد التخطيط على الاستخدام الأمثل للموارد المتاحة من عناصر الإنتاج , الموارد المالية ، القوى البشرية ، المواد الخام ، الإدارة  بحيث نحصل منها على أكبر منفعة ممكنة بأقل تكلفة ممكنة . </a:t>
            </a:r>
          </a:p>
          <a:p>
            <a:r>
              <a:rPr lang="ar-SA" sz="2000" b="1" dirty="0"/>
              <a:t>-</a:t>
            </a:r>
            <a:r>
              <a:rPr lang="ar-SA" sz="3200" b="1" dirty="0">
                <a:solidFill>
                  <a:srgbClr val="FF0000"/>
                </a:solidFill>
              </a:rPr>
              <a:t>6الرقابة المحكمة </a:t>
            </a:r>
            <a:r>
              <a:rPr lang="ar-SA" sz="2000" b="1" dirty="0"/>
              <a:t>: يسهل التخطيط عملية الرقابة الداخلية والخارجية للمنظمة ويرفع من مستوى أدائها وكفاءتها وذلك لمتابعة تحقيق الأهداف المحددة مسبقاً ، كما يجعل من اليسير قياس النتائج وفقاً لتلك المعايير . </a:t>
            </a:r>
          </a:p>
          <a:p>
            <a:r>
              <a:rPr lang="ar-SA" sz="2000" b="1" dirty="0"/>
              <a:t>-</a:t>
            </a:r>
            <a:r>
              <a:rPr lang="ar-SA" sz="2800" b="1" dirty="0">
                <a:solidFill>
                  <a:srgbClr val="FF0000"/>
                </a:solidFill>
              </a:rPr>
              <a:t>7 تقويم الأداء </a:t>
            </a:r>
            <a:r>
              <a:rPr lang="ar-SA" sz="2000" b="1" dirty="0"/>
              <a:t>: يساعد التخطيط على تقويم الأداء ويرفع من الكفاءة والفعالية الإدارية ويرشد المدير والقادة إلى القرارات الصائبة ، وذلك لتحقيق الأهداف المنوطة بها . </a:t>
            </a:r>
          </a:p>
          <a:p>
            <a:r>
              <a:rPr lang="ar-SA" sz="2000" b="1" dirty="0"/>
              <a:t>-</a:t>
            </a:r>
            <a:r>
              <a:rPr lang="ar-SA" sz="2800" b="1" dirty="0">
                <a:solidFill>
                  <a:srgbClr val="FF0000"/>
                </a:solidFill>
              </a:rPr>
              <a:t>8- تسهيل مهمة القائد: </a:t>
            </a:r>
            <a:r>
              <a:rPr lang="ar-SA" sz="2000" b="1" dirty="0"/>
              <a:t>ان التخطيط يحدد أساليب العمل وتقسيمه والخطوات والإجراءات المطلوب إتباعها مما يجعل الموظفين يعرفون ما هو المطلوب والمتوقع منهم وطريقة إنجازه . </a:t>
            </a:r>
          </a:p>
          <a:p>
            <a:r>
              <a:rPr lang="ar-SA" sz="2000" b="1" dirty="0"/>
              <a:t>-</a:t>
            </a:r>
            <a:r>
              <a:rPr lang="ar-SA" sz="2800" b="1" dirty="0">
                <a:solidFill>
                  <a:srgbClr val="FF0000"/>
                </a:solidFill>
              </a:rPr>
              <a:t>9- الرضا والارتياح النفسي </a:t>
            </a:r>
            <a:r>
              <a:rPr lang="ar-SA" sz="2800" b="1" dirty="0" err="1">
                <a:solidFill>
                  <a:srgbClr val="FF0000"/>
                </a:solidFill>
              </a:rPr>
              <a:t>للعاملين:إن</a:t>
            </a:r>
            <a:r>
              <a:rPr lang="ar-SA" sz="2800" b="1" dirty="0">
                <a:solidFill>
                  <a:srgbClr val="FF0000"/>
                </a:solidFill>
              </a:rPr>
              <a:t> </a:t>
            </a:r>
            <a:r>
              <a:rPr lang="ar-SA" sz="2000" b="1" dirty="0"/>
              <a:t>الخطة المحكمة والمدروسة ووضوح الأهداف يجعل الموظفين يؤدون واجباتهم بثقة حيث إنهم يسيرون في خطة واضحة ومدروسة ومبرمجة لذلك يتبعون أفضل الطرق لتحقيقها ، مما يعطيهم شعوراً بالرضا والارتياح النفسي . </a:t>
            </a:r>
          </a:p>
        </p:txBody>
      </p:sp>
    </p:spTree>
    <p:extLst>
      <p:ext uri="{BB962C8B-B14F-4D97-AF65-F5344CB8AC3E}">
        <p14:creationId xmlns:p14="http://schemas.microsoft.com/office/powerpoint/2010/main" val="240517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97456"/>
            <a:ext cx="8208912" cy="280076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228600" algn="justLow">
              <a:tabLst>
                <a:tab pos="5452110" algn="l"/>
              </a:tabLst>
            </a:pPr>
            <a:r>
              <a:rPr lang="ar-SA" sz="3600" b="1" spc="-30" dirty="0" smtClean="0">
                <a:effectLst/>
                <a:latin typeface="Times New Roman"/>
                <a:ea typeface="SimSun"/>
                <a:cs typeface="Simplified Arabic"/>
              </a:rPr>
              <a:t>مقومات التخطيط </a:t>
            </a:r>
            <a:r>
              <a:rPr lang="ar-SA" sz="2800" b="1" spc="-30" dirty="0" smtClean="0">
                <a:effectLst/>
                <a:latin typeface="Times New Roman"/>
                <a:ea typeface="SimSun"/>
                <a:cs typeface="Simplified Arabic"/>
              </a:rPr>
              <a:t>:</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 </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تتضمن عملية التخطيط الإداري عددًا من المقومات الأساسية تتمثل في تحديد الأهداف، التنبؤ، السياسات والبرامج، والإجراءات، وأخيرًا بلورة طرق العمل ونقصد به الوسائل والإمكانات.</a:t>
            </a:r>
            <a:endParaRPr lang="en-US" sz="2400" dirty="0" smtClean="0">
              <a:effectLst/>
              <a:latin typeface="Times New Roman"/>
              <a:ea typeface="SimSun"/>
            </a:endParaRPr>
          </a:p>
          <a:p>
            <a:pPr algn="justLow">
              <a:tabLst>
                <a:tab pos="5452110" algn="l"/>
              </a:tabLst>
            </a:pPr>
            <a:r>
              <a:rPr lang="ar-SA" sz="2800" b="1" spc="-30" dirty="0" smtClean="0">
                <a:effectLst/>
                <a:latin typeface="Times New Roman"/>
                <a:ea typeface="SimSun"/>
                <a:cs typeface="Simplified Arabic"/>
              </a:rPr>
              <a:t> </a:t>
            </a:r>
            <a:endParaRPr lang="en-US" sz="2400" dirty="0">
              <a:effectLst/>
              <a:latin typeface="Times New Roman"/>
              <a:ea typeface="SimSun"/>
            </a:endParaRPr>
          </a:p>
        </p:txBody>
      </p:sp>
      <p:sp>
        <p:nvSpPr>
          <p:cNvPr id="3" name="مستطيل 2"/>
          <p:cNvSpPr/>
          <p:nvPr/>
        </p:nvSpPr>
        <p:spPr>
          <a:xfrm>
            <a:off x="611560" y="3499261"/>
            <a:ext cx="8208912" cy="317009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tabLst>
                <a:tab pos="5452110" algn="l"/>
              </a:tabLst>
            </a:pPr>
            <a:r>
              <a:rPr lang="ar-SA" sz="2400" b="1" spc="-30" dirty="0" smtClean="0">
                <a:effectLst/>
                <a:latin typeface="Times New Roman"/>
                <a:ea typeface="SimSun"/>
                <a:cs typeface="Simplified Arabic"/>
              </a:rPr>
              <a:t> </a:t>
            </a:r>
            <a:endParaRPr lang="en-US" sz="2000" dirty="0" smtClean="0">
              <a:effectLst/>
              <a:latin typeface="Times New Roman"/>
              <a:ea typeface="SimSun"/>
            </a:endParaRPr>
          </a:p>
          <a:p>
            <a:pPr marL="228600" algn="justLow">
              <a:tabLst>
                <a:tab pos="5452110" algn="l"/>
              </a:tabLst>
            </a:pPr>
            <a:r>
              <a:rPr lang="ar-SA" sz="3200" b="1" spc="-30" dirty="0" smtClean="0">
                <a:effectLst/>
                <a:latin typeface="Times New Roman"/>
                <a:ea typeface="SimSun"/>
                <a:cs typeface="Simplified Arabic"/>
              </a:rPr>
              <a:t>أولاً: الأهداف: </a:t>
            </a:r>
            <a:endParaRPr lang="en-US" sz="2000"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 </a:t>
            </a:r>
            <a:endParaRPr lang="en-US" sz="2000"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الأهداف هي النتائج المطلوب تحقيقها في المستقبل، وإذا كان المطلوب هو تحقيق هذه النتائج في المستقبل البعيد، فإنها تسمى غايات، وأهدافًا استراتيجية، أما إذا كان تحقيقها في الأجل القصير فإنها تسمى أهدافاً تكتيكية.</a:t>
            </a:r>
            <a:endParaRPr lang="en-US" sz="2000" dirty="0" smtClean="0">
              <a:effectLst/>
              <a:latin typeface="Times New Roman"/>
              <a:ea typeface="SimSun"/>
            </a:endParaRPr>
          </a:p>
          <a:p>
            <a:pPr algn="justLow">
              <a:tabLst>
                <a:tab pos="5452110" algn="l"/>
              </a:tabLst>
            </a:pPr>
            <a:r>
              <a:rPr lang="ar-SA" sz="2400" b="1" spc="-30" dirty="0" smtClean="0">
                <a:effectLst/>
                <a:latin typeface="Times New Roman"/>
                <a:ea typeface="SimSun"/>
                <a:cs typeface="Simplified Arabic"/>
              </a:rPr>
              <a:t> </a:t>
            </a:r>
            <a:endParaRPr lang="en-US" sz="2000"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العوامل الواجب توافرها في الأهداف: </a:t>
            </a:r>
            <a:endParaRPr lang="en-US" sz="2000" dirty="0">
              <a:effectLst/>
              <a:latin typeface="Times New Roman"/>
              <a:ea typeface="SimSun"/>
            </a:endParaRPr>
          </a:p>
        </p:txBody>
      </p:sp>
    </p:spTree>
    <p:extLst>
      <p:ext uri="{BB962C8B-B14F-4D97-AF65-F5344CB8AC3E}">
        <p14:creationId xmlns:p14="http://schemas.microsoft.com/office/powerpoint/2010/main" val="3215186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3" name="Rectangle 3"/>
          <p:cNvSpPr>
            <a:spLocks noChangeArrowheads="1"/>
          </p:cNvSpPr>
          <p:nvPr/>
        </p:nvSpPr>
        <p:spPr bwMode="auto">
          <a:xfrm>
            <a:off x="179388" y="1052413"/>
            <a:ext cx="8785225" cy="49688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justLow" fontAlgn="base">
              <a:spcBef>
                <a:spcPct val="0"/>
              </a:spcBef>
              <a:spcAft>
                <a:spcPct val="0"/>
              </a:spcAft>
            </a:pPr>
            <a:r>
              <a:rPr lang="ar-JO" altLang="en-US" sz="4000" dirty="0" smtClean="0">
                <a:solidFill>
                  <a:prstClr val="black"/>
                </a:solidFill>
                <a:latin typeface="Times New Roman" pitchFamily="18" charset="0"/>
              </a:rPr>
              <a:t> </a:t>
            </a:r>
            <a:r>
              <a:rPr lang="ar-JO" altLang="en-US" sz="4000" b="1" dirty="0" smtClean="0">
                <a:solidFill>
                  <a:prstClr val="black"/>
                </a:solidFill>
                <a:latin typeface="Times New Roman" pitchFamily="18" charset="0"/>
                <a:cs typeface="Times New Roman" pitchFamily="18" charset="0"/>
              </a:rPr>
              <a:t>وبعبارة أخرى</a:t>
            </a:r>
            <a:r>
              <a:rPr lang="ar-EG" altLang="en-US" sz="4000" b="1" dirty="0" smtClean="0">
                <a:solidFill>
                  <a:prstClr val="black"/>
                </a:solidFill>
                <a:latin typeface="Times New Roman" pitchFamily="18" charset="0"/>
                <a:cs typeface="Times New Roman" pitchFamily="18" charset="0"/>
              </a:rPr>
              <a:t>:</a:t>
            </a:r>
          </a:p>
          <a:p>
            <a:pPr algn="justLow" fontAlgn="base">
              <a:spcBef>
                <a:spcPct val="0"/>
              </a:spcBef>
              <a:spcAft>
                <a:spcPct val="0"/>
              </a:spcAft>
            </a:pPr>
            <a:r>
              <a:rPr lang="ar-JO" altLang="en-US" sz="4000" b="1" dirty="0" smtClean="0">
                <a:solidFill>
                  <a:prstClr val="black"/>
                </a:solidFill>
                <a:latin typeface="Times New Roman" pitchFamily="18" charset="0"/>
                <a:cs typeface="Times New Roman" pitchFamily="18" charset="0"/>
              </a:rPr>
              <a:t> فان الهدف هو حالة أو وضع مستقبلي مرغوب تحاول المنظمة الوصول إليه . </a:t>
            </a:r>
            <a:endParaRPr lang="ar-EG" altLang="en-US" sz="4000" b="1" dirty="0" smtClean="0">
              <a:solidFill>
                <a:prstClr val="black"/>
              </a:solidFill>
              <a:latin typeface="Times New Roman" pitchFamily="18" charset="0"/>
              <a:cs typeface="Times New Roman" pitchFamily="18" charset="0"/>
            </a:endParaRPr>
          </a:p>
          <a:p>
            <a:pPr algn="justLow" fontAlgn="base">
              <a:spcBef>
                <a:spcPct val="0"/>
              </a:spcBef>
              <a:spcAft>
                <a:spcPct val="0"/>
              </a:spcAft>
            </a:pPr>
            <a:r>
              <a:rPr lang="ar-JO" altLang="en-US" sz="4000" b="1" dirty="0" smtClean="0">
                <a:solidFill>
                  <a:prstClr val="black"/>
                </a:solidFill>
                <a:latin typeface="Times New Roman" pitchFamily="18" charset="0"/>
                <a:cs typeface="Times New Roman" pitchFamily="18" charset="0"/>
              </a:rPr>
              <a:t>وبذلك فان العملية التخطيطية تقود إلى وضع الخطة الأساسية والخطط الفرعية ومجموع الخطط يحوي مجمل الأهداف المراد الوصول إليها بعد أن يكون قد خصصت الموارد اللازمة لتحقيقها .</a:t>
            </a:r>
            <a:r>
              <a:rPr lang="ar-JO" altLang="en-US" sz="4000" dirty="0" smtClean="0">
                <a:solidFill>
                  <a:prstClr val="black"/>
                </a:solidFill>
                <a:latin typeface="Times New Roman" pitchFamily="18" charset="0"/>
              </a:rPr>
              <a:t> </a:t>
            </a:r>
            <a:endParaRPr lang="ar-EG" altLang="en-US" sz="4000" dirty="0" smtClean="0">
              <a:solidFill>
                <a:prstClr val="black"/>
              </a:solidFill>
              <a:latin typeface="Times New Roman" pitchFamily="18" charset="0"/>
              <a:cs typeface="Times New Roman" pitchFamily="18" charset="0"/>
            </a:endParaRPr>
          </a:p>
          <a:p>
            <a:pPr algn="ctr" fontAlgn="base">
              <a:spcBef>
                <a:spcPct val="0"/>
              </a:spcBef>
              <a:spcAft>
                <a:spcPct val="0"/>
              </a:spcAft>
            </a:pPr>
            <a:endParaRPr lang="ar-EG" altLang="en-US" sz="40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158961440"/>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p:cTn id="7" dur="1000" fill="hold"/>
                                        <p:tgtEl>
                                          <p:spTgt spid="27648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648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764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4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76483">
                                            <p:txEl>
                                              <p:pRg st="1" end="1"/>
                                            </p:txEl>
                                          </p:spTgt>
                                        </p:tgtEl>
                                        <p:attrNameLst>
                                          <p:attrName>style.visibility</p:attrName>
                                        </p:attrNameLst>
                                      </p:cBhvr>
                                      <p:to>
                                        <p:strVal val="visible"/>
                                      </p:to>
                                    </p:set>
                                    <p:anim calcmode="lin" valueType="num">
                                      <p:cBhvr>
                                        <p:cTn id="15" dur="1000" fill="hold"/>
                                        <p:tgtEl>
                                          <p:spTgt spid="27648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7648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7648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7648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76483">
                                            <p:txEl>
                                              <p:pRg st="2" end="2"/>
                                            </p:txEl>
                                          </p:spTgt>
                                        </p:tgtEl>
                                        <p:attrNameLst>
                                          <p:attrName>style.visibility</p:attrName>
                                        </p:attrNameLst>
                                      </p:cBhvr>
                                      <p:to>
                                        <p:strVal val="visible"/>
                                      </p:to>
                                    </p:set>
                                    <p:anim calcmode="lin" valueType="num">
                                      <p:cBhvr>
                                        <p:cTn id="23" dur="1000" fill="hold"/>
                                        <p:tgtEl>
                                          <p:spTgt spid="27648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7648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7648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7648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allAtOnce"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612475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228600" algn="justLow">
              <a:tabLst>
                <a:tab pos="5452110" algn="l"/>
              </a:tabLst>
            </a:pPr>
            <a:r>
              <a:rPr lang="ar-SA" sz="3200" b="1" spc="-30" dirty="0" smtClean="0">
                <a:effectLst/>
                <a:latin typeface="Times New Roman"/>
                <a:ea typeface="SimSun"/>
                <a:cs typeface="Simplified Arabic"/>
              </a:rPr>
              <a:t>ثانيًا التنبؤ</a:t>
            </a:r>
            <a:r>
              <a:rPr lang="ar-SA" sz="2400" b="1" spc="-30" dirty="0" smtClean="0">
                <a:effectLst/>
                <a:latin typeface="Times New Roman"/>
                <a:ea typeface="SimSun"/>
                <a:cs typeface="Simplified Arabic"/>
              </a:rPr>
              <a:t>: </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 </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التنبؤ نشاط ذهني مرتبط بوجود النشاط الإنساني، وهو نتيجة لارتباط النشاط والإنساني بعنصر الوقت، ويعرف التنبؤ بأنه التوقع للتغيرات التي قد تحدث مستقبلاً ، تؤثر بأسلوب مباشر أو غير مباشر على النشاط.</a:t>
            </a:r>
            <a:endParaRPr lang="en-US" sz="2000" b="1" dirty="0" smtClean="0">
              <a:effectLst/>
              <a:latin typeface="Times New Roman"/>
              <a:ea typeface="SimSun"/>
            </a:endParaRPr>
          </a:p>
          <a:p>
            <a:pPr algn="justLow">
              <a:tabLst>
                <a:tab pos="5452110" algn="l"/>
              </a:tabLst>
            </a:pPr>
            <a:r>
              <a:rPr lang="ar-SA" sz="2400" b="1" spc="-30" dirty="0" smtClean="0">
                <a:effectLst/>
                <a:latin typeface="Times New Roman"/>
                <a:ea typeface="SimSun"/>
                <a:cs typeface="Simplified Arabic"/>
              </a:rPr>
              <a:t> </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الأمور التي يجب أن تراعى في التنبؤ:</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 </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1ـ أن يكون التنبؤ دقيقاً قدر الإمكان.</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2ـ أن تكون البيانات والمعلومات التي يعتمد عليها التنبؤ حديثة.</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3ـ أن يكون التنبؤ مفيدًا، أي يمكن استخدامه في حل المشكلات.</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4ـ غير مكلف: ـ فلا تفوق التكاليف الفائدة الاقتصادية المرجوة منها.</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5ـ أن يكون واضحًا.</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 </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 ومهما كان التنبؤ دقيقًا فلن يصل إلى حد الصحة الكاملة في جميع الأمور.</a:t>
            </a:r>
            <a:endParaRPr lang="en-US" sz="2000" b="1" dirty="0" smtClean="0">
              <a:effectLst/>
              <a:latin typeface="Times New Roman"/>
              <a:ea typeface="SimSun"/>
            </a:endParaRPr>
          </a:p>
          <a:p>
            <a:pPr marL="228600" algn="justLow">
              <a:tabLst>
                <a:tab pos="5452110" algn="l"/>
              </a:tabLst>
            </a:pPr>
            <a:r>
              <a:rPr lang="ar-SA" sz="2400" b="1" spc="-30" dirty="0" smtClean="0">
                <a:effectLst/>
                <a:latin typeface="Times New Roman"/>
                <a:ea typeface="SimSun"/>
                <a:cs typeface="Simplified Arabic"/>
              </a:rPr>
              <a:t> </a:t>
            </a:r>
            <a:endParaRPr lang="en-US" sz="2000" b="1" dirty="0">
              <a:effectLst/>
              <a:latin typeface="Times New Roman"/>
              <a:ea typeface="SimSun"/>
            </a:endParaRPr>
          </a:p>
        </p:txBody>
      </p:sp>
    </p:spTree>
    <p:extLst>
      <p:ext uri="{BB962C8B-B14F-4D97-AF65-F5344CB8AC3E}">
        <p14:creationId xmlns:p14="http://schemas.microsoft.com/office/powerpoint/2010/main" val="3237982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228600" algn="justLow">
              <a:tabLst>
                <a:tab pos="5452110" algn="l"/>
              </a:tabLst>
            </a:pPr>
            <a:r>
              <a:rPr lang="ar-SA" sz="3600" b="1" spc="-30" dirty="0" smtClean="0">
                <a:effectLst/>
                <a:latin typeface="Times New Roman"/>
                <a:ea typeface="SimSun"/>
                <a:cs typeface="Simplified Arabic"/>
              </a:rPr>
              <a:t>ثالثًا: السياسات: </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 </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هي مجموعة المبادئ والقواعد التي تحكم سير العمل، والمحددة، سلفا، بمعرفة الإدارة، والتي يسترشد بها العاملون في المستويات المختلفة عند اتخاذ القرارات والتصرفات المتعلقة بتحقيق الأهداف. وهناك فرق بين السياسة والهدف، فالهدف هو ما نريد تحقيقه، أما السياسية فهي المرشد لاختيار الطريق الذي يوصل للهدف.</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 </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وتعتبر السياسيات بمثابة مرشد للأفراد في تصرفاته وقراراتهم داخل المنظمة، فهي تعبر عن اتجاهات الإدارة في تحديد نوع السلوك المطلوب من جانب الأفراد أثناء أدائهم لأعمالهم.</a:t>
            </a:r>
            <a:endParaRPr lang="en-US" sz="2400" dirty="0" smtClean="0">
              <a:effectLst/>
              <a:latin typeface="Times New Roman"/>
              <a:ea typeface="SimSun"/>
            </a:endParaRPr>
          </a:p>
          <a:p>
            <a:pPr marL="228600" algn="justLow">
              <a:tabLst>
                <a:tab pos="5452110" algn="l"/>
              </a:tabLst>
            </a:pPr>
            <a:r>
              <a:rPr lang="ar-SA" sz="2800" b="1" spc="-30" dirty="0" smtClean="0">
                <a:effectLst/>
                <a:latin typeface="Times New Roman"/>
                <a:ea typeface="SimSun"/>
                <a:cs typeface="Simplified Arabic"/>
              </a:rPr>
              <a:t>ويرتبط التخطيط بالسياسية، ذلك أن التخطيط غالباً ما تكون نتيجة التغيير في السياسات أو نظم العمل أو الإجراءات، وذلك بقصد الوصول إلى الهدف المنشود بأحسن الوسائل وبأقل تكلفة.</a:t>
            </a:r>
            <a:endParaRPr lang="en-US" sz="2400" dirty="0">
              <a:effectLst/>
              <a:latin typeface="Times New Roman"/>
              <a:ea typeface="SimSun"/>
            </a:endParaRPr>
          </a:p>
        </p:txBody>
      </p:sp>
    </p:spTree>
    <p:extLst>
      <p:ext uri="{BB962C8B-B14F-4D97-AF65-F5344CB8AC3E}">
        <p14:creationId xmlns:p14="http://schemas.microsoft.com/office/powerpoint/2010/main" val="4065475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1107" name="Rectangle 3"/>
          <p:cNvSpPr>
            <a:spLocks noChangeArrowheads="1"/>
          </p:cNvSpPr>
          <p:nvPr/>
        </p:nvSpPr>
        <p:spPr bwMode="auto">
          <a:xfrm>
            <a:off x="72008" y="1268760"/>
            <a:ext cx="8964488" cy="3997325"/>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a:spAutoFit/>
          </a:bodyPr>
          <a:lstStyle/>
          <a:p>
            <a:pPr fontAlgn="base">
              <a:spcBef>
                <a:spcPct val="0"/>
              </a:spcBef>
              <a:spcAft>
                <a:spcPct val="0"/>
              </a:spcAft>
            </a:pPr>
            <a:r>
              <a:rPr lang="ar-JO" altLang="en-US" sz="3600" b="1" dirty="0" smtClean="0">
                <a:solidFill>
                  <a:srgbClr val="002060"/>
                </a:solidFill>
                <a:latin typeface="Times New Roman" pitchFamily="18" charset="0"/>
                <a:cs typeface="Times New Roman" pitchFamily="18" charset="0"/>
              </a:rPr>
              <a:t>السياسات  </a:t>
            </a:r>
            <a:r>
              <a:rPr lang="en-US" altLang="en-US" sz="3600" b="1" dirty="0" smtClean="0">
                <a:solidFill>
                  <a:srgbClr val="002060"/>
                </a:solidFill>
                <a:latin typeface="Times New Roman" pitchFamily="18" charset="0"/>
                <a:cs typeface="Times New Roman" pitchFamily="18" charset="0"/>
              </a:rPr>
              <a:t> Policies</a:t>
            </a:r>
            <a:endParaRPr lang="ar-JO" altLang="en-US" sz="3600" b="1" dirty="0" smtClean="0">
              <a:solidFill>
                <a:srgbClr val="002060"/>
              </a:solidFill>
              <a:latin typeface="Times New Roman" pitchFamily="18" charset="0"/>
              <a:cs typeface="Times New Roman" pitchFamily="18" charset="0"/>
            </a:endParaRPr>
          </a:p>
          <a:p>
            <a:pPr fontAlgn="base">
              <a:spcBef>
                <a:spcPct val="0"/>
              </a:spcBef>
              <a:spcAft>
                <a:spcPct val="0"/>
              </a:spcAft>
            </a:pPr>
            <a:r>
              <a:rPr lang="ar-JO" altLang="en-US" sz="3600" b="1" dirty="0" smtClean="0">
                <a:solidFill>
                  <a:srgbClr val="002060"/>
                </a:solidFill>
                <a:latin typeface="Times New Roman" pitchFamily="18" charset="0"/>
                <a:cs typeface="Times New Roman" pitchFamily="18" charset="0"/>
              </a:rPr>
              <a:t>- فهي مجموعة من المبادئ والقواعد العامة التي سبق تحديدها بحيث ترشد</a:t>
            </a:r>
            <a:r>
              <a:rPr lang="ar-EG" altLang="en-US" sz="3600" b="1" dirty="0" smtClean="0">
                <a:solidFill>
                  <a:srgbClr val="002060"/>
                </a:solidFill>
                <a:latin typeface="Times New Roman" pitchFamily="18" charset="0"/>
                <a:cs typeface="Times New Roman" pitchFamily="18" charset="0"/>
              </a:rPr>
              <a:t> </a:t>
            </a:r>
            <a:r>
              <a:rPr lang="ar-JO" altLang="en-US" sz="3600" b="1" dirty="0" smtClean="0">
                <a:solidFill>
                  <a:srgbClr val="002060"/>
                </a:solidFill>
                <a:latin typeface="Times New Roman" pitchFamily="18" charset="0"/>
                <a:cs typeface="Times New Roman" pitchFamily="18" charset="0"/>
              </a:rPr>
              <a:t>وتوجه </a:t>
            </a:r>
            <a:r>
              <a:rPr lang="ar-SA" altLang="en-US" sz="3600" b="1" dirty="0" smtClean="0">
                <a:solidFill>
                  <a:srgbClr val="002060"/>
                </a:solidFill>
                <a:latin typeface="Times New Roman" pitchFamily="18" charset="0"/>
                <a:cs typeface="Times New Roman" pitchFamily="18" charset="0"/>
              </a:rPr>
              <a:t>سلوك</a:t>
            </a:r>
            <a:r>
              <a:rPr lang="ar-JO" altLang="en-US" sz="3600" b="1" dirty="0" smtClean="0">
                <a:solidFill>
                  <a:srgbClr val="002060"/>
                </a:solidFill>
                <a:latin typeface="Times New Roman" pitchFamily="18" charset="0"/>
                <a:cs typeface="Times New Roman" pitchFamily="18" charset="0"/>
              </a:rPr>
              <a:t> وتصرف الأفراد وتضبط تفكيرهم وتسهم في صنع واتخاذ   القرارات في </a:t>
            </a:r>
            <a:r>
              <a:rPr lang="en-US" altLang="en-US" sz="3600" b="1" dirty="0" smtClean="0">
                <a:solidFill>
                  <a:srgbClr val="002060"/>
                </a:solidFill>
                <a:latin typeface="Times New Roman" pitchFamily="18" charset="0"/>
                <a:cs typeface="Times New Roman" pitchFamily="18" charset="0"/>
              </a:rPr>
              <a:t>  </a:t>
            </a:r>
            <a:r>
              <a:rPr lang="ar-JO" altLang="en-US" sz="3600" b="1" dirty="0" smtClean="0">
                <a:solidFill>
                  <a:srgbClr val="002060"/>
                </a:solidFill>
                <a:latin typeface="Times New Roman" pitchFamily="18" charset="0"/>
                <a:cs typeface="Times New Roman" pitchFamily="18" charset="0"/>
              </a:rPr>
              <a:t>المؤسسة أو أحد أجزائها.</a:t>
            </a:r>
          </a:p>
          <a:p>
            <a:pPr fontAlgn="base">
              <a:spcBef>
                <a:spcPct val="0"/>
              </a:spcBef>
              <a:spcAft>
                <a:spcPct val="0"/>
              </a:spcAft>
            </a:pPr>
            <a:r>
              <a:rPr lang="ar-JO" altLang="en-US" sz="3600" b="1" dirty="0" smtClean="0">
                <a:solidFill>
                  <a:srgbClr val="002060"/>
                </a:solidFill>
                <a:latin typeface="Times New Roman" pitchFamily="18" charset="0"/>
                <a:cs typeface="Times New Roman" pitchFamily="18" charset="0"/>
              </a:rPr>
              <a:t>- مثال ذلك : السياسة القائلة بأن على الموظف إخبار رئيسه المباشر في حالة</a:t>
            </a:r>
            <a:r>
              <a:rPr lang="en-US" altLang="en-US" sz="3600" b="1" dirty="0" smtClean="0">
                <a:solidFill>
                  <a:srgbClr val="002060"/>
                </a:solidFill>
                <a:latin typeface="Times New Roman" pitchFamily="18" charset="0"/>
                <a:cs typeface="Times New Roman" pitchFamily="18" charset="0"/>
              </a:rPr>
              <a:t>  </a:t>
            </a:r>
            <a:r>
              <a:rPr lang="ar-JO" altLang="en-US" sz="3600" b="1" dirty="0" smtClean="0">
                <a:solidFill>
                  <a:srgbClr val="002060"/>
                </a:solidFill>
                <a:latin typeface="Times New Roman" pitchFamily="18" charset="0"/>
                <a:cs typeface="Times New Roman" pitchFamily="18" charset="0"/>
              </a:rPr>
              <a:t>مرضه .</a:t>
            </a:r>
            <a:r>
              <a:rPr lang="ar-SA" altLang="en-US" sz="3600" b="1" dirty="0" smtClean="0">
                <a:solidFill>
                  <a:srgbClr val="002060"/>
                </a:solidFill>
                <a:latin typeface="Times New Roman" pitchFamily="18" charset="0"/>
                <a:cs typeface="Times New Roman" pitchFamily="18" charset="0"/>
              </a:rPr>
              <a:t> </a:t>
            </a:r>
            <a:endParaRPr lang="ar-JO" altLang="en-US" sz="36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03241827"/>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anim calcmode="lin" valueType="num">
                                      <p:cBhvr>
                                        <p:cTn id="7" dur="1000" fill="hold"/>
                                        <p:tgtEl>
                                          <p:spTgt spid="4311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11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11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11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1107">
                                            <p:txEl>
                                              <p:pRg st="1" end="1"/>
                                            </p:txEl>
                                          </p:spTgt>
                                        </p:tgtEl>
                                        <p:attrNameLst>
                                          <p:attrName>style.visibility</p:attrName>
                                        </p:attrNameLst>
                                      </p:cBhvr>
                                      <p:to>
                                        <p:strVal val="visible"/>
                                      </p:to>
                                    </p:set>
                                    <p:anim calcmode="lin" valueType="num">
                                      <p:cBhvr>
                                        <p:cTn id="15" dur="1000" fill="hold"/>
                                        <p:tgtEl>
                                          <p:spTgt spid="4311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311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3110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110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31107">
                                            <p:txEl>
                                              <p:pRg st="2" end="2"/>
                                            </p:txEl>
                                          </p:spTgt>
                                        </p:tgtEl>
                                        <p:attrNameLst>
                                          <p:attrName>style.visibility</p:attrName>
                                        </p:attrNameLst>
                                      </p:cBhvr>
                                      <p:to>
                                        <p:strVal val="visible"/>
                                      </p:to>
                                    </p:set>
                                    <p:anim calcmode="lin" valueType="num">
                                      <p:cBhvr>
                                        <p:cTn id="23" dur="1000" fill="hold"/>
                                        <p:tgtEl>
                                          <p:spTgt spid="43110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3110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3110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3110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allAtOnce"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980728"/>
            <a:ext cx="8784976" cy="513986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228600" algn="justLow">
              <a:tabLst>
                <a:tab pos="5452110" algn="l"/>
              </a:tabLst>
            </a:pPr>
            <a:r>
              <a:rPr lang="ar-SA" sz="4000" b="1" spc="-30" dirty="0" smtClean="0">
                <a:effectLst/>
                <a:latin typeface="Times New Roman"/>
                <a:ea typeface="SimSun"/>
                <a:cs typeface="Simplified Arabic"/>
              </a:rPr>
              <a:t>رابعًا: الإجراءات: </a:t>
            </a:r>
            <a:endParaRPr lang="en-US" sz="2800" dirty="0" smtClean="0">
              <a:effectLst/>
              <a:latin typeface="Times New Roman"/>
              <a:ea typeface="SimSun"/>
            </a:endParaRPr>
          </a:p>
          <a:p>
            <a:pPr marL="228600" algn="justLow">
              <a:tabLst>
                <a:tab pos="5452110" algn="l"/>
              </a:tabLst>
            </a:pPr>
            <a:r>
              <a:rPr lang="ar-SA" sz="3200" b="1" spc="-30" dirty="0" smtClean="0">
                <a:effectLst/>
                <a:latin typeface="Times New Roman"/>
                <a:ea typeface="SimSun"/>
                <a:cs typeface="Simplified Arabic"/>
              </a:rPr>
              <a:t> </a:t>
            </a:r>
            <a:endParaRPr lang="en-US" sz="2800" dirty="0" smtClean="0">
              <a:effectLst/>
              <a:latin typeface="Times New Roman"/>
              <a:ea typeface="SimSun"/>
            </a:endParaRPr>
          </a:p>
          <a:p>
            <a:pPr marL="228600" algn="justLow">
              <a:tabLst>
                <a:tab pos="5452110" algn="l"/>
              </a:tabLst>
            </a:pPr>
            <a:r>
              <a:rPr lang="ar-SA" sz="3200" b="1" spc="-30" dirty="0" smtClean="0">
                <a:effectLst/>
                <a:latin typeface="Times New Roman"/>
                <a:ea typeface="SimSun"/>
                <a:cs typeface="Simplified Arabic"/>
              </a:rPr>
              <a:t>هي بمثابة الخطوات المكتبية والمراحل التفصيلية التي توضح أسلوب إتمام الأعمال وكيفية تنفيذها، والمسؤولية عن هذا التنفيذ والفترة الزمنية اللازمة لاتمام هذه الأعمال.</a:t>
            </a:r>
            <a:endParaRPr lang="en-US" sz="2800" dirty="0" smtClean="0">
              <a:effectLst/>
              <a:latin typeface="Times New Roman"/>
              <a:ea typeface="SimSun"/>
            </a:endParaRPr>
          </a:p>
          <a:p>
            <a:pPr marL="228600" algn="justLow">
              <a:tabLst>
                <a:tab pos="5452110" algn="l"/>
              </a:tabLst>
            </a:pPr>
            <a:r>
              <a:rPr lang="ar-SA" sz="3200" b="1" spc="-30" dirty="0" smtClean="0">
                <a:effectLst/>
                <a:latin typeface="Times New Roman"/>
                <a:ea typeface="SimSun"/>
                <a:cs typeface="Simplified Arabic"/>
              </a:rPr>
              <a:t>فهي إذن خط سير لجميع الأعمال التي تتم داخل المنظمة لاتمام هذه الأعمال، فمثلا إجراءات التعيين في الوظيفة تتطلب مجموعة من الخطوات والمراحل التي يجب على طالب الوظيفة أن يمر بها بدءًا من تعبئة نموذج الوظيفة وإجراءات الامتحانات والمقابلات إلى صدور قرار التعيين من الجهة المعنية.</a:t>
            </a:r>
            <a:endParaRPr lang="en-US" sz="2800" dirty="0">
              <a:effectLst/>
              <a:latin typeface="Times New Roman"/>
              <a:ea typeface="SimSun"/>
            </a:endParaRPr>
          </a:p>
        </p:txBody>
      </p:sp>
    </p:spTree>
    <p:extLst>
      <p:ext uri="{BB962C8B-B14F-4D97-AF65-F5344CB8AC3E}">
        <p14:creationId xmlns:p14="http://schemas.microsoft.com/office/powerpoint/2010/main" val="1154685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1" name="Rectangle 3"/>
          <p:cNvSpPr>
            <a:spLocks noChangeArrowheads="1"/>
          </p:cNvSpPr>
          <p:nvPr/>
        </p:nvSpPr>
        <p:spPr bwMode="auto">
          <a:xfrm>
            <a:off x="288032" y="1196752"/>
            <a:ext cx="8388424" cy="5016758"/>
          </a:xfrm>
          <a:prstGeom prst="rect">
            <a:avLst/>
          </a:prstGeom>
          <a:ln/>
          <a:extLst/>
        </p:spPr>
        <p:style>
          <a:lnRef idx="1">
            <a:schemeClr val="accent3"/>
          </a:lnRef>
          <a:fillRef idx="2">
            <a:schemeClr val="accent3"/>
          </a:fillRef>
          <a:effectRef idx="1">
            <a:schemeClr val="accent3"/>
          </a:effectRef>
          <a:fontRef idx="minor">
            <a:schemeClr val="dk1"/>
          </a:fontRef>
        </p:style>
        <p:txBody>
          <a:bodyPr wrap="square">
            <a:spAutoFit/>
          </a:bodyPr>
          <a:lstStyle/>
          <a:p>
            <a:pPr fontAlgn="base">
              <a:spcBef>
                <a:spcPct val="0"/>
              </a:spcBef>
              <a:spcAft>
                <a:spcPct val="0"/>
              </a:spcAft>
            </a:pPr>
            <a:r>
              <a:rPr lang="ar-JO" altLang="en-US" sz="4000" b="1" dirty="0" smtClean="0">
                <a:solidFill>
                  <a:srgbClr val="002060"/>
                </a:solidFill>
                <a:latin typeface="Times New Roman" pitchFamily="18" charset="0"/>
                <a:cs typeface="Times New Roman" pitchFamily="18" charset="0"/>
              </a:rPr>
              <a:t>الإجراءات </a:t>
            </a:r>
            <a:r>
              <a:rPr lang="en-US" altLang="en-US" sz="4000" b="1" dirty="0" smtClean="0">
                <a:solidFill>
                  <a:srgbClr val="002060"/>
                </a:solidFill>
                <a:latin typeface="Times New Roman" pitchFamily="18" charset="0"/>
                <a:cs typeface="Times New Roman" pitchFamily="18" charset="0"/>
              </a:rPr>
              <a:t>Procedures  </a:t>
            </a:r>
            <a:endParaRPr lang="ar-JO" altLang="en-US" sz="4000" b="1" dirty="0" smtClean="0">
              <a:solidFill>
                <a:srgbClr val="002060"/>
              </a:solidFill>
              <a:latin typeface="Times New Roman" pitchFamily="18" charset="0"/>
              <a:cs typeface="Times New Roman" pitchFamily="18" charset="0"/>
            </a:endParaRPr>
          </a:p>
          <a:p>
            <a:pPr fontAlgn="base">
              <a:spcBef>
                <a:spcPct val="0"/>
              </a:spcBef>
              <a:spcAft>
                <a:spcPct val="0"/>
              </a:spcAft>
            </a:pPr>
            <a:r>
              <a:rPr lang="ar-JO" altLang="en-US" sz="4000" b="1" dirty="0" smtClean="0">
                <a:solidFill>
                  <a:srgbClr val="002060"/>
                </a:solidFill>
                <a:latin typeface="Times New Roman" pitchFamily="18" charset="0"/>
                <a:cs typeface="Times New Roman" pitchFamily="18" charset="0"/>
              </a:rPr>
              <a:t>وهي الخطط التي تعد لتنفيذ الأنشطة المستقبلية إذ تمثل الطريقة التي يتم بها إنجاز الأعمال من خلال ، إنها مرشد ودليل لتطبيق الأنشطة أكثر من كونها  منهج للتفكير، حيث تمثل تفصيلاً للأحداث وتسلسلها وبياناً للأنشطة  الواجب إتمامها لتحقيق هدف معين ، كما تتميز ببيان التتابع الزمني  للأعمال المطلوبة .</a:t>
            </a:r>
          </a:p>
        </p:txBody>
      </p:sp>
    </p:spTree>
    <p:extLst>
      <p:ext uri="{BB962C8B-B14F-4D97-AF65-F5344CB8AC3E}">
        <p14:creationId xmlns:p14="http://schemas.microsoft.com/office/powerpoint/2010/main" val="2412364267"/>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2131">
                                            <p:txEl>
                                              <p:pRg st="0" end="0"/>
                                            </p:txEl>
                                          </p:spTgt>
                                        </p:tgtEl>
                                        <p:attrNameLst>
                                          <p:attrName>style.visibility</p:attrName>
                                        </p:attrNameLst>
                                      </p:cBhvr>
                                      <p:to>
                                        <p:strVal val="visible"/>
                                      </p:to>
                                    </p:set>
                                    <p:anim calcmode="lin" valueType="num">
                                      <p:cBhvr>
                                        <p:cTn id="7" dur="1000" fill="hold"/>
                                        <p:tgtEl>
                                          <p:spTgt spid="4321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21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21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213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2131">
                                            <p:txEl>
                                              <p:pRg st="1" end="1"/>
                                            </p:txEl>
                                          </p:spTgt>
                                        </p:tgtEl>
                                        <p:attrNameLst>
                                          <p:attrName>style.visibility</p:attrName>
                                        </p:attrNameLst>
                                      </p:cBhvr>
                                      <p:to>
                                        <p:strVal val="visible"/>
                                      </p:to>
                                    </p:set>
                                    <p:anim calcmode="lin" valueType="num">
                                      <p:cBhvr>
                                        <p:cTn id="15" dur="1000" fill="hold"/>
                                        <p:tgtEl>
                                          <p:spTgt spid="43213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3213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321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213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build="allAtOnce"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843213" y="1916906"/>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3075" name="Text Box 6"/>
          <p:cNvSpPr txBox="1">
            <a:spLocks noChangeArrowheads="1"/>
          </p:cNvSpPr>
          <p:nvPr/>
        </p:nvSpPr>
        <p:spPr bwMode="auto">
          <a:xfrm>
            <a:off x="611189" y="1863329"/>
            <a:ext cx="2592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defTabSz="685800">
              <a:spcBef>
                <a:spcPct val="50000"/>
              </a:spcBef>
            </a:pPr>
            <a:endParaRPr lang="ar-IQ" sz="1800">
              <a:solidFill>
                <a:prstClr val="white"/>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9" y="3429000"/>
            <a:ext cx="3705225" cy="2114550"/>
          </a:xfrm>
        </p:spPr>
      </p:pic>
    </p:spTree>
    <p:extLst>
      <p:ext uri="{BB962C8B-B14F-4D97-AF65-F5344CB8AC3E}">
        <p14:creationId xmlns:p14="http://schemas.microsoft.com/office/powerpoint/2010/main" val="118282397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5" name="Rectangle 3"/>
          <p:cNvSpPr>
            <a:spLocks noChangeArrowheads="1"/>
          </p:cNvSpPr>
          <p:nvPr/>
        </p:nvSpPr>
        <p:spPr bwMode="auto">
          <a:xfrm>
            <a:off x="179512" y="1412776"/>
            <a:ext cx="8712968" cy="4247317"/>
          </a:xfrm>
          <a:prstGeom prst="rect">
            <a:avLst/>
          </a:prstGeom>
          <a:ln/>
          <a:extLst/>
        </p:spPr>
        <p:style>
          <a:lnRef idx="1">
            <a:schemeClr val="accent3"/>
          </a:lnRef>
          <a:fillRef idx="2">
            <a:schemeClr val="accent3"/>
          </a:fillRef>
          <a:effectRef idx="1">
            <a:schemeClr val="accent3"/>
          </a:effectRef>
          <a:fontRef idx="minor">
            <a:schemeClr val="dk1"/>
          </a:fontRef>
        </p:style>
        <p:txBody>
          <a:bodyPr wrap="square">
            <a:spAutoFit/>
          </a:bodyPr>
          <a:lstStyle/>
          <a:p>
            <a:pPr algn="justLow" fontAlgn="base">
              <a:spcBef>
                <a:spcPct val="0"/>
              </a:spcBef>
              <a:spcAft>
                <a:spcPct val="0"/>
              </a:spcAft>
            </a:pPr>
            <a:r>
              <a:rPr lang="ar-JO" altLang="en-US" sz="5400" b="1" dirty="0" smtClean="0">
                <a:solidFill>
                  <a:srgbClr val="002060"/>
                </a:solidFill>
                <a:latin typeface="Times New Roman" pitchFamily="18" charset="0"/>
                <a:cs typeface="Times New Roman" pitchFamily="18" charset="0"/>
              </a:rPr>
              <a:t>الفرق بين السياسات والإجراءات هي أن السياسات تمثل مرشداً للتفكير عند  اتخاذ القرارات ، أما الإجراءات فإنها تحدد الخطوات التفصيلية للطريقة التي تنفذ بها الأعمال .</a:t>
            </a:r>
            <a:r>
              <a:rPr lang="ar-JO" altLang="en-US" sz="5400" dirty="0" smtClean="0">
                <a:solidFill>
                  <a:srgbClr val="002060"/>
                </a:solidFill>
                <a:latin typeface="Times New Roman" pitchFamily="18" charset="0"/>
              </a:rPr>
              <a:t> </a:t>
            </a:r>
          </a:p>
        </p:txBody>
      </p:sp>
    </p:spTree>
    <p:extLst>
      <p:ext uri="{BB962C8B-B14F-4D97-AF65-F5344CB8AC3E}">
        <p14:creationId xmlns:p14="http://schemas.microsoft.com/office/powerpoint/2010/main" val="2590433849"/>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anim calcmode="lin" valueType="num">
                                      <p:cBhvr>
                                        <p:cTn id="7" dur="1000" fill="hold"/>
                                        <p:tgtEl>
                                          <p:spTgt spid="4331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31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315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315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build="allAtOnce"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8952" y="1124744"/>
            <a:ext cx="8748464" cy="434990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4400" b="1" dirty="0" smtClean="0">
                <a:solidFill>
                  <a:srgbClr val="002060"/>
                </a:solidFill>
                <a:effectLst/>
                <a:latin typeface="Times New Roman"/>
                <a:ea typeface="SimSun"/>
                <a:cs typeface="Simplified Arabic"/>
              </a:rPr>
              <a:t>خامسًا: تدبير الوسائل والإمكانات: </a:t>
            </a:r>
            <a:endParaRPr lang="en-US" sz="3200" dirty="0" smtClean="0">
              <a:solidFill>
                <a:srgbClr val="002060"/>
              </a:solidFill>
              <a:effectLst/>
              <a:latin typeface="Times New Roman"/>
              <a:ea typeface="SimSun"/>
            </a:endParaRPr>
          </a:p>
          <a:p>
            <a:pPr marL="228600" algn="justLow">
              <a:lnSpc>
                <a:spcPts val="2000"/>
              </a:lnSpc>
              <a:tabLst>
                <a:tab pos="5452110" algn="l"/>
              </a:tabLst>
            </a:pPr>
            <a:r>
              <a:rPr lang="ar-SA" sz="3600" b="1" spc="-30" dirty="0" smtClean="0">
                <a:solidFill>
                  <a:srgbClr val="002060"/>
                </a:solidFill>
                <a:effectLst/>
                <a:latin typeface="Times New Roman"/>
                <a:ea typeface="SimSun"/>
                <a:cs typeface="Simplified Arabic"/>
              </a:rPr>
              <a:t> </a:t>
            </a:r>
            <a:endParaRPr lang="en-US" sz="3200" dirty="0" smtClean="0">
              <a:solidFill>
                <a:srgbClr val="002060"/>
              </a:solidFill>
              <a:effectLst/>
              <a:latin typeface="Times New Roman"/>
              <a:ea typeface="SimSun"/>
            </a:endParaRPr>
          </a:p>
          <a:p>
            <a:r>
              <a:rPr lang="ar-SA" sz="3600" b="1" spc="-30" dirty="0" smtClean="0">
                <a:solidFill>
                  <a:srgbClr val="002060"/>
                </a:solidFill>
                <a:effectLst/>
                <a:latin typeface="Times New Roman"/>
                <a:ea typeface="SimSun"/>
                <a:cs typeface="Simplified Arabic"/>
              </a:rPr>
              <a:t>إن الأهداف الموضوعة والسياسات والإجراءات المحددة لتنفيذ هذه الأهداف لا يمكن أن تعمل دون وجود مجموعة من الوسائل والإمكانات الضرورية لترجمة هذه الأهداف إلى شئ ملموس ، فهي ضرورية لإكمال وتحقيق الأهداف.</a:t>
            </a:r>
            <a:r>
              <a:rPr lang="ar-SA" sz="3600" b="1" dirty="0" smtClean="0">
                <a:solidFill>
                  <a:srgbClr val="002060"/>
                </a:solidFill>
                <a:effectLst/>
                <a:latin typeface="Times New Roman"/>
                <a:ea typeface="SimSun"/>
                <a:cs typeface="Simplified Arabic"/>
              </a:rPr>
              <a:t> </a:t>
            </a:r>
            <a:endParaRPr lang="en-US" sz="3200" dirty="0" smtClean="0">
              <a:solidFill>
                <a:srgbClr val="002060"/>
              </a:solidFill>
              <a:effectLst/>
              <a:latin typeface="Times New Roman"/>
              <a:ea typeface="SimSun"/>
            </a:endParaRPr>
          </a:p>
          <a:p>
            <a:r>
              <a:rPr lang="ar-SA" sz="3600" b="1" dirty="0" smtClean="0">
                <a:solidFill>
                  <a:srgbClr val="002060"/>
                </a:solidFill>
                <a:effectLst/>
                <a:latin typeface="Times New Roman"/>
                <a:ea typeface="SimSun"/>
                <a:cs typeface="Simplified Arabic"/>
              </a:rPr>
              <a:t> </a:t>
            </a:r>
            <a:endParaRPr lang="en-US" sz="3200" dirty="0" smtClean="0">
              <a:solidFill>
                <a:srgbClr val="002060"/>
              </a:solidFill>
              <a:effectLst/>
              <a:latin typeface="Times New Roman"/>
              <a:ea typeface="SimSun"/>
            </a:endParaRPr>
          </a:p>
          <a:p>
            <a:r>
              <a:rPr lang="ar-SA" sz="3600" b="1" dirty="0" smtClean="0">
                <a:solidFill>
                  <a:srgbClr val="002060"/>
                </a:solidFill>
                <a:effectLst/>
                <a:latin typeface="Times New Roman"/>
                <a:ea typeface="SimSun"/>
                <a:cs typeface="Simplified Arabic"/>
              </a:rPr>
              <a:t> </a:t>
            </a:r>
            <a:endParaRPr lang="en-US" sz="3200" dirty="0">
              <a:solidFill>
                <a:srgbClr val="002060"/>
              </a:solidFill>
              <a:effectLst/>
              <a:latin typeface="Times New Roman"/>
              <a:ea typeface="SimSun"/>
            </a:endParaRPr>
          </a:p>
        </p:txBody>
      </p:sp>
    </p:spTree>
    <p:extLst>
      <p:ext uri="{BB962C8B-B14F-4D97-AF65-F5344CB8AC3E}">
        <p14:creationId xmlns:p14="http://schemas.microsoft.com/office/powerpoint/2010/main" val="22534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712968" cy="575542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3200" b="1" dirty="0" smtClean="0">
                <a:solidFill>
                  <a:schemeClr val="tx1"/>
                </a:solidFill>
                <a:effectLst/>
                <a:latin typeface="Times New Roman"/>
                <a:ea typeface="Times New Roman"/>
                <a:cs typeface="Simplified Arabic"/>
              </a:rPr>
              <a:t>انواع التخطيط</a:t>
            </a:r>
            <a:endParaRPr lang="en-US" sz="2000" b="1" dirty="0" smtClean="0">
              <a:solidFill>
                <a:schemeClr val="tx1"/>
              </a:solidFill>
              <a:effectLst/>
              <a:latin typeface="Times New Roman"/>
              <a:ea typeface="SimSun"/>
            </a:endParaRPr>
          </a:p>
          <a:p>
            <a:r>
              <a:rPr lang="ar-SA" sz="2400" b="1" dirty="0" smtClean="0">
                <a:solidFill>
                  <a:schemeClr val="tx1"/>
                </a:solidFill>
                <a:effectLst/>
                <a:latin typeface="Times New Roman"/>
                <a:ea typeface="Times New Roman"/>
                <a:cs typeface="Simplified Arabic"/>
              </a:rPr>
              <a:t>يمكن التمييز بين انواع متعددة من التخطيط وذلك في ضوء المعايير التالية :</a:t>
            </a:r>
            <a:br>
              <a:rPr lang="ar-SA" sz="2400" b="1" dirty="0" smtClean="0">
                <a:solidFill>
                  <a:schemeClr val="tx1"/>
                </a:solidFill>
                <a:effectLst/>
                <a:latin typeface="Times New Roman"/>
                <a:ea typeface="Times New Roman"/>
                <a:cs typeface="Simplified Arabic"/>
              </a:rPr>
            </a:br>
            <a:r>
              <a:rPr lang="ar-SA" sz="2400" b="1" dirty="0" smtClean="0">
                <a:solidFill>
                  <a:schemeClr val="tx1"/>
                </a:solidFill>
                <a:effectLst/>
                <a:latin typeface="Times New Roman"/>
                <a:ea typeface="Times New Roman"/>
                <a:cs typeface="Simplified Arabic"/>
              </a:rPr>
              <a:t>اولاً : من حيث مدى السلطة في التخطيط </a:t>
            </a:r>
            <a:br>
              <a:rPr lang="ar-SA" sz="2400" b="1" dirty="0" smtClean="0">
                <a:solidFill>
                  <a:schemeClr val="tx1"/>
                </a:solidFill>
                <a:effectLst/>
                <a:latin typeface="Times New Roman"/>
                <a:ea typeface="Times New Roman"/>
                <a:cs typeface="Simplified Arabic"/>
              </a:rPr>
            </a:br>
            <a:r>
              <a:rPr lang="ar-SA" sz="2400" b="1" dirty="0" smtClean="0">
                <a:solidFill>
                  <a:schemeClr val="tx1"/>
                </a:solidFill>
                <a:effectLst/>
                <a:latin typeface="Times New Roman"/>
                <a:ea typeface="Times New Roman"/>
                <a:cs typeface="Simplified Arabic"/>
              </a:rPr>
              <a:t>أ / السياسي : يرسم الساسة العامة ويضع الاهداف المطلوب تحقيقها خلال سقف زمني محدد </a:t>
            </a:r>
            <a:br>
              <a:rPr lang="ar-SA" sz="2400" b="1" dirty="0" smtClean="0">
                <a:solidFill>
                  <a:schemeClr val="tx1"/>
                </a:solidFill>
                <a:effectLst/>
                <a:latin typeface="Times New Roman"/>
                <a:ea typeface="Times New Roman"/>
                <a:cs typeface="Simplified Arabic"/>
              </a:rPr>
            </a:br>
            <a:r>
              <a:rPr lang="ar-SA" sz="2400" b="1" dirty="0" smtClean="0">
                <a:solidFill>
                  <a:schemeClr val="tx1"/>
                </a:solidFill>
                <a:effectLst/>
                <a:latin typeface="Times New Roman"/>
                <a:ea typeface="Times New Roman"/>
                <a:cs typeface="Simplified Arabic"/>
              </a:rPr>
              <a:t>ب / الاداري او المنهجي : يرسم ويضع الوسائل المختلفة الواجب اتباعها لتحقيق هدف سبق تحديده</a:t>
            </a:r>
            <a:br>
              <a:rPr lang="ar-SA" sz="2400" b="1" dirty="0" smtClean="0">
                <a:solidFill>
                  <a:schemeClr val="tx1"/>
                </a:solidFill>
                <a:effectLst/>
                <a:latin typeface="Times New Roman"/>
                <a:ea typeface="Times New Roman"/>
                <a:cs typeface="Simplified Arabic"/>
              </a:rPr>
            </a:br>
            <a:r>
              <a:rPr lang="ar-SA" sz="2400" b="1" dirty="0" smtClean="0">
                <a:solidFill>
                  <a:schemeClr val="tx1"/>
                </a:solidFill>
                <a:effectLst/>
                <a:latin typeface="Times New Roman"/>
                <a:ea typeface="Times New Roman"/>
                <a:cs typeface="Simplified Arabic"/>
              </a:rPr>
              <a:t>ثانياً :</a:t>
            </a:r>
            <a:r>
              <a:rPr lang="ar-SA" sz="2400" b="1" dirty="0">
                <a:solidFill>
                  <a:schemeClr val="tx1"/>
                </a:solidFill>
                <a:latin typeface="Times New Roman"/>
                <a:ea typeface="Times New Roman"/>
                <a:cs typeface="Simplified Arabic"/>
              </a:rPr>
              <a:t> </a:t>
            </a:r>
            <a:endParaRPr lang="en-US" sz="1400" b="1" dirty="0">
              <a:solidFill>
                <a:schemeClr val="tx1"/>
              </a:solidFill>
              <a:latin typeface="Times New Roman"/>
              <a:ea typeface="Times New Roman"/>
              <a:cs typeface="Traditional Arabic"/>
            </a:endParaRPr>
          </a:p>
          <a:p>
            <a:r>
              <a:rPr lang="ar-SA" sz="2400" b="1" dirty="0">
                <a:solidFill>
                  <a:schemeClr val="tx1"/>
                </a:solidFill>
                <a:latin typeface="Times New Roman"/>
                <a:ea typeface="Times New Roman"/>
                <a:cs typeface="Simplified Arabic"/>
              </a:rPr>
              <a:t>أ / التخطيط بعيد المدى : ويمتد لسنوات تتراوح بين 5-10 سنوات فهو بذلك صعب التطبيق لما يتضمنه من قدرة على التنبؤ للمتغيرات التي يواجهها مستقبلاً .</a:t>
            </a:r>
            <a:endParaRPr lang="en-US" sz="1400" b="1" dirty="0">
              <a:solidFill>
                <a:schemeClr val="tx1"/>
              </a:solidFill>
              <a:latin typeface="Times New Roman"/>
              <a:ea typeface="Times New Roman"/>
              <a:cs typeface="Traditional Arabic"/>
            </a:endParaRPr>
          </a:p>
          <a:p>
            <a:r>
              <a:rPr lang="ar-SA" sz="2400" b="1" dirty="0">
                <a:solidFill>
                  <a:schemeClr val="tx1"/>
                </a:solidFill>
                <a:latin typeface="Times New Roman"/>
                <a:ea typeface="Times New Roman"/>
                <a:cs typeface="Simplified Arabic"/>
              </a:rPr>
              <a:t>ب / التخطيط متوسط المدى: وهو التخطيط الذي يغطي فترة زمنية ليست بطويلة وليست بقصيرة.. ويغطي في الغالب فترة تزيد عن سنة وتقل عن خمسة سنوات.</a:t>
            </a:r>
            <a:endParaRPr lang="en-US" sz="1400" b="1" dirty="0">
              <a:solidFill>
                <a:schemeClr val="tx1"/>
              </a:solidFill>
              <a:latin typeface="Times New Roman"/>
              <a:ea typeface="Times New Roman"/>
              <a:cs typeface="Traditional Arabic"/>
            </a:endParaRPr>
          </a:p>
          <a:p>
            <a:r>
              <a:rPr lang="ar-SA" sz="2400" b="1" dirty="0">
                <a:solidFill>
                  <a:schemeClr val="tx1"/>
                </a:solidFill>
                <a:ea typeface="Times New Roman"/>
                <a:cs typeface="Simplified Arabic"/>
              </a:rPr>
              <a:t>ج / التخطيط قصير المدى : يكون مجاله الزمني لفترة قصيرة ويقصد به عادة التغلب على ازمة او اختناق معين يواجه المجتمع ويكون اسهل من التخطيط بعيد المدى لقرب العوامل والظروف التي توضع في </a:t>
            </a:r>
            <a:r>
              <a:rPr lang="ar-SA" sz="2400" b="1" dirty="0" smtClean="0">
                <a:solidFill>
                  <a:schemeClr val="tx1"/>
                </a:solidFill>
                <a:ea typeface="Times New Roman"/>
                <a:cs typeface="Simplified Arabic"/>
              </a:rPr>
              <a:t>الاعتبار عند </a:t>
            </a:r>
            <a:r>
              <a:rPr lang="ar-SA" sz="2400" b="1" dirty="0">
                <a:solidFill>
                  <a:schemeClr val="tx1"/>
                </a:solidFill>
                <a:ea typeface="Times New Roman"/>
                <a:cs typeface="Simplified Arabic"/>
              </a:rPr>
              <a:t>القيام بعملية لتخطيط </a:t>
            </a:r>
            <a:endParaRPr lang="en-US" sz="2000" b="1" dirty="0">
              <a:solidFill>
                <a:schemeClr val="tx1"/>
              </a:solidFill>
              <a:effectLst/>
              <a:latin typeface="Times New Roman"/>
              <a:ea typeface="SimSun"/>
            </a:endParaRPr>
          </a:p>
        </p:txBody>
      </p:sp>
    </p:spTree>
    <p:extLst>
      <p:ext uri="{BB962C8B-B14F-4D97-AF65-F5344CB8AC3E}">
        <p14:creationId xmlns:p14="http://schemas.microsoft.com/office/powerpoint/2010/main" val="2108994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78170"/>
            <a:ext cx="8712968" cy="5386090"/>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ar-SA" sz="3600" b="1" dirty="0" smtClean="0">
                <a:solidFill>
                  <a:srgbClr val="002060"/>
                </a:solidFill>
                <a:latin typeface="Times New Roman"/>
                <a:ea typeface="Times New Roman"/>
                <a:cs typeface="Simplified Arabic"/>
              </a:rPr>
              <a:t>انواع التخطيط</a:t>
            </a:r>
            <a:endParaRPr lang="en-US" sz="2400" dirty="0" smtClean="0">
              <a:solidFill>
                <a:srgbClr val="002060"/>
              </a:solidFill>
              <a:latin typeface="Times New Roman"/>
              <a:ea typeface="SimSun"/>
            </a:endParaRPr>
          </a:p>
          <a:p>
            <a:r>
              <a:rPr lang="ar-SA" sz="2800" b="1" dirty="0" smtClean="0">
                <a:solidFill>
                  <a:srgbClr val="002060"/>
                </a:solidFill>
                <a:latin typeface="Times New Roman"/>
                <a:ea typeface="Times New Roman"/>
                <a:cs typeface="Simplified Arabic"/>
              </a:rPr>
              <a:t/>
            </a:r>
            <a:br>
              <a:rPr lang="ar-SA" sz="2800" b="1" dirty="0" smtClean="0">
                <a:solidFill>
                  <a:srgbClr val="002060"/>
                </a:solidFill>
                <a:latin typeface="Times New Roman"/>
                <a:ea typeface="Times New Roman"/>
                <a:cs typeface="Simplified Arabic"/>
              </a:rPr>
            </a:br>
            <a:r>
              <a:rPr lang="ar-SA" sz="2800" b="1" dirty="0" smtClean="0">
                <a:solidFill>
                  <a:srgbClr val="002060"/>
                </a:solidFill>
                <a:latin typeface="Times New Roman"/>
                <a:ea typeface="Times New Roman"/>
                <a:cs typeface="Simplified Arabic"/>
              </a:rPr>
              <a:t>من حيث مدى شمول التطبيق </a:t>
            </a:r>
            <a:br>
              <a:rPr lang="ar-SA" sz="2800" b="1" dirty="0" smtClean="0">
                <a:solidFill>
                  <a:srgbClr val="002060"/>
                </a:solidFill>
                <a:latin typeface="Times New Roman"/>
                <a:ea typeface="Times New Roman"/>
                <a:cs typeface="Simplified Arabic"/>
              </a:rPr>
            </a:br>
            <a:r>
              <a:rPr lang="ar-SA" sz="2800" b="1" dirty="0" smtClean="0">
                <a:solidFill>
                  <a:srgbClr val="002060"/>
                </a:solidFill>
                <a:latin typeface="Times New Roman"/>
                <a:ea typeface="Times New Roman"/>
                <a:cs typeface="Simplified Arabic"/>
              </a:rPr>
              <a:t>أ / التخطيط الشامل : يتعلق بمختلف النشاطات التي تمارسها الدولة وقطاعاتها المختلفة 0</a:t>
            </a:r>
            <a:br>
              <a:rPr lang="ar-SA" sz="2800" b="1" dirty="0" smtClean="0">
                <a:solidFill>
                  <a:srgbClr val="002060"/>
                </a:solidFill>
                <a:latin typeface="Times New Roman"/>
                <a:ea typeface="Times New Roman"/>
                <a:cs typeface="Simplified Arabic"/>
              </a:rPr>
            </a:br>
            <a:r>
              <a:rPr lang="ar-SA" sz="2800" b="1" dirty="0" smtClean="0">
                <a:solidFill>
                  <a:srgbClr val="002060"/>
                </a:solidFill>
                <a:latin typeface="Times New Roman"/>
                <a:ea typeface="Times New Roman"/>
                <a:cs typeface="Simplified Arabic"/>
              </a:rPr>
              <a:t>ب / التخطيط الجزئي : لا يهدف الى تغيير كافة القطاعات في الدولة وانما يخص احد الانشطة مثل الزراعة او الصناعة او التعليم </a:t>
            </a:r>
            <a:br>
              <a:rPr lang="ar-SA" sz="2800" b="1" dirty="0" smtClean="0">
                <a:solidFill>
                  <a:srgbClr val="002060"/>
                </a:solidFill>
                <a:latin typeface="Times New Roman"/>
                <a:ea typeface="Times New Roman"/>
                <a:cs typeface="Simplified Arabic"/>
              </a:rPr>
            </a:br>
            <a:r>
              <a:rPr lang="ar-SA" sz="2800" b="1" dirty="0" smtClean="0">
                <a:solidFill>
                  <a:srgbClr val="002060"/>
                </a:solidFill>
                <a:latin typeface="Times New Roman"/>
                <a:ea typeface="Times New Roman"/>
                <a:cs typeface="Simplified Arabic"/>
              </a:rPr>
              <a:t>رابعاً : من حيث المدى الجغرافي </a:t>
            </a:r>
            <a:br>
              <a:rPr lang="ar-SA" sz="2800" b="1" dirty="0" smtClean="0">
                <a:solidFill>
                  <a:srgbClr val="002060"/>
                </a:solidFill>
                <a:latin typeface="Times New Roman"/>
                <a:ea typeface="Times New Roman"/>
                <a:cs typeface="Simplified Arabic"/>
              </a:rPr>
            </a:br>
            <a:r>
              <a:rPr lang="ar-SA" sz="2800" b="1" dirty="0" smtClean="0">
                <a:solidFill>
                  <a:srgbClr val="002060"/>
                </a:solidFill>
                <a:latin typeface="Times New Roman"/>
                <a:ea typeface="Times New Roman"/>
                <a:cs typeface="Simplified Arabic"/>
              </a:rPr>
              <a:t>أ / التخطيط القومي : ويشمل الدولة وكافة مرافقها (الاقاليم) </a:t>
            </a:r>
            <a:br>
              <a:rPr lang="ar-SA" sz="2800" b="1" dirty="0" smtClean="0">
                <a:solidFill>
                  <a:srgbClr val="002060"/>
                </a:solidFill>
                <a:latin typeface="Times New Roman"/>
                <a:ea typeface="Times New Roman"/>
                <a:cs typeface="Simplified Arabic"/>
              </a:rPr>
            </a:br>
            <a:r>
              <a:rPr lang="ar-SA" sz="2800" b="1" dirty="0" smtClean="0">
                <a:solidFill>
                  <a:srgbClr val="002060"/>
                </a:solidFill>
                <a:latin typeface="Times New Roman"/>
                <a:ea typeface="Times New Roman"/>
                <a:cs typeface="Simplified Arabic"/>
              </a:rPr>
              <a:t>ب / التخطيط المحلي : يتعلق بجانب او محله او منطقة جغرافية معينة داخل الدولة</a:t>
            </a:r>
            <a:endParaRPr lang="en-US" sz="2400" dirty="0" smtClean="0">
              <a:solidFill>
                <a:srgbClr val="002060"/>
              </a:solidFill>
              <a:latin typeface="Times New Roman"/>
              <a:ea typeface="SimSun"/>
            </a:endParaRPr>
          </a:p>
          <a:p>
            <a:r>
              <a:rPr lang="ar-SA" sz="2800" b="1" dirty="0" smtClean="0">
                <a:solidFill>
                  <a:srgbClr val="002060"/>
                </a:solidFill>
                <a:latin typeface="Times New Roman"/>
                <a:ea typeface="SimSun"/>
                <a:cs typeface="Simplified Arabic"/>
              </a:rPr>
              <a:t> </a:t>
            </a:r>
            <a:endParaRPr lang="en-US" sz="2400" dirty="0">
              <a:solidFill>
                <a:srgbClr val="002060"/>
              </a:solidFill>
              <a:latin typeface="Times New Roman"/>
              <a:ea typeface="SimSun"/>
            </a:endParaRPr>
          </a:p>
        </p:txBody>
      </p:sp>
    </p:spTree>
    <p:extLst>
      <p:ext uri="{BB962C8B-B14F-4D97-AF65-F5344CB8AC3E}">
        <p14:creationId xmlns:p14="http://schemas.microsoft.com/office/powerpoint/2010/main" val="2441562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08720"/>
            <a:ext cx="8496944" cy="569386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SA" sz="2800" b="1" dirty="0"/>
              <a:t>خصائص التخطيط الناجح : </a:t>
            </a:r>
          </a:p>
          <a:p>
            <a:r>
              <a:rPr lang="ar-SA" sz="2800" b="1" dirty="0"/>
              <a:t>يجب توفر أركان وشروط هامة في التخطيط لكي يكون ناجحاً وفعالاً لتحقيق الأهداف المرجوة منها ، ويمكن إجمال هذه الأركان والشروط فيما يلي : </a:t>
            </a:r>
          </a:p>
          <a:p>
            <a:r>
              <a:rPr lang="ar-SA" sz="2800" b="1" dirty="0"/>
              <a:t> -1 أن يكون للخطة هدف نهائي واضح ومحدد .</a:t>
            </a:r>
          </a:p>
          <a:p>
            <a:r>
              <a:rPr lang="ar-SA" sz="2800" b="1" dirty="0"/>
              <a:t> -2 أن تتميز الخطة بالبساطة والوضوح والبعد عن التعقيد .</a:t>
            </a:r>
          </a:p>
          <a:p>
            <a:r>
              <a:rPr lang="ar-SA" sz="2800" b="1" dirty="0"/>
              <a:t> -3 أن تتضمن الخطة تعريفاً واضحاً لكل الأجهزة الإدارية المسؤولة عن تنفيذ الخطة وكل تفاصيلها وجزئياتها . </a:t>
            </a:r>
          </a:p>
          <a:p>
            <a:r>
              <a:rPr lang="ar-SA" sz="2800" b="1" dirty="0"/>
              <a:t> -4 واقعية الخطة وملاءمتها للزمان والمكان والظروف التي تنفذ فيها والمشكلة التي تعالجها .</a:t>
            </a:r>
          </a:p>
          <a:p>
            <a:r>
              <a:rPr lang="ar-SA" sz="2800" b="1" dirty="0"/>
              <a:t>5 - الدقة في بيانات الخطة وحساباتها ، إذ إن محصلة هذه كلها يعتمد عليها في تحديد الأهداف ورسم طرق التنفيذ على ضوء الإمكانيات المتوفرة والمتاحة </a:t>
            </a:r>
            <a:r>
              <a:rPr lang="ar-SA" sz="2800" b="1" dirty="0" smtClean="0"/>
              <a:t>..</a:t>
            </a:r>
            <a:endParaRPr lang="ar-SA" sz="2800" b="1" dirty="0"/>
          </a:p>
        </p:txBody>
      </p:sp>
    </p:spTree>
    <p:extLst>
      <p:ext uri="{BB962C8B-B14F-4D97-AF65-F5344CB8AC3E}">
        <p14:creationId xmlns:p14="http://schemas.microsoft.com/office/powerpoint/2010/main" val="2896539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568952" cy="569386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ar-SA" sz="2800" b="1" dirty="0"/>
          </a:p>
          <a:p>
            <a:r>
              <a:rPr lang="ar-SA" sz="2800" b="1" dirty="0"/>
              <a:t>6 - ضرورة مرونة الخطة لتتمكن من مواجهة ما قد يثار أو يظهر من صعوبات أو مشاكل لم تكن في الحسبان عند وضع الخطة . </a:t>
            </a:r>
          </a:p>
          <a:p>
            <a:r>
              <a:rPr lang="ar-SA" sz="2800" b="1" dirty="0"/>
              <a:t> -7 أن يتم بناء الخطة من أسفل إلى أعلى ، بمعنى أن يبدأ المخطط في وضع الخطة الفرعية والجزئية ، ثم يرتفع بها مع المستويات الإدارية التنفيذية . </a:t>
            </a:r>
          </a:p>
          <a:p>
            <a:r>
              <a:rPr lang="ar-SA" sz="2800" b="1" dirty="0"/>
              <a:t>8 - شرح الخطة والإعلان عنها بوضوح لكل من يعنيه تنفيذها مع توجيههم نحو أحسن الأساليب</a:t>
            </a:r>
          </a:p>
          <a:p>
            <a:r>
              <a:rPr lang="ar-SA" sz="2800" b="1" dirty="0"/>
              <a:t>  -9  متابعة الخطة أثناء مراحل التنفيذ للاطمئنان على سير الإدارة .</a:t>
            </a:r>
          </a:p>
          <a:p>
            <a:r>
              <a:rPr lang="ar-SA" sz="2800" b="1" dirty="0"/>
              <a:t> -10مراعاة العامل الإنساني عند وضع الخطة . وعند متابعتها حيث إن العامل الإنساني له أثره وفاعليته وخصوصياته التي يتميز بها عن غيره من عوامل الإنتاج الأخرى من الآلات أو مواد خام ، ويجب مراعاة ذلك بعناية ودارسة أثر الحوافز في سياسة الإنجازات وتحقيق الأهداف</a:t>
            </a:r>
          </a:p>
        </p:txBody>
      </p:sp>
    </p:spTree>
    <p:extLst>
      <p:ext uri="{BB962C8B-B14F-4D97-AF65-F5344CB8AC3E}">
        <p14:creationId xmlns:p14="http://schemas.microsoft.com/office/powerpoint/2010/main" val="164364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79912" y="404664"/>
            <a:ext cx="4572000" cy="700192"/>
          </a:xfrm>
          <a:prstGeom prst="rect">
            <a:avLst/>
          </a:prstGeom>
        </p:spPr>
        <p:txBody>
          <a:bodyPr>
            <a:spAutoFit/>
          </a:bodyPr>
          <a:lstStyle/>
          <a:p>
            <a:pPr marR="228600">
              <a:tabLst>
                <a:tab pos="93345" algn="l"/>
                <a:tab pos="321945" algn="l"/>
                <a:tab pos="5452110" algn="l"/>
              </a:tabLst>
            </a:pPr>
            <a:r>
              <a:rPr lang="ar-IQ" sz="2000" b="1" dirty="0" smtClean="0">
                <a:solidFill>
                  <a:srgbClr val="FF0000"/>
                </a:solidFill>
                <a:effectLst/>
                <a:latin typeface="Times New Roman"/>
                <a:ea typeface="SimSun"/>
                <a:cs typeface="Simplified Arabic"/>
              </a:rPr>
              <a:t> </a:t>
            </a:r>
            <a:endParaRPr lang="en-US" dirty="0" smtClean="0">
              <a:solidFill>
                <a:srgbClr val="FF0000"/>
              </a:solidFill>
              <a:effectLst/>
              <a:latin typeface="Times New Roman"/>
              <a:ea typeface="SimSun"/>
            </a:endParaRPr>
          </a:p>
          <a:p>
            <a:pPr marL="228600">
              <a:lnSpc>
                <a:spcPts val="2000"/>
              </a:lnSpc>
              <a:tabLst>
                <a:tab pos="5452110" algn="l"/>
              </a:tabLst>
            </a:pPr>
            <a:r>
              <a:rPr lang="ar-SA" sz="2800" b="1" spc="-30" dirty="0">
                <a:solidFill>
                  <a:srgbClr val="FF0000"/>
                </a:solidFill>
                <a:latin typeface="Times New Roman"/>
                <a:ea typeface="SimSun"/>
                <a:cs typeface="Simplified Arabic"/>
              </a:rPr>
              <a:t>مفهوم التخطيط:</a:t>
            </a:r>
            <a:endParaRPr lang="en-US" dirty="0">
              <a:solidFill>
                <a:srgbClr val="FF0000"/>
              </a:solidFill>
              <a:effectLst/>
              <a:latin typeface="Times New Roman"/>
              <a:ea typeface="SimSun"/>
            </a:endParaRPr>
          </a:p>
        </p:txBody>
      </p:sp>
      <p:sp>
        <p:nvSpPr>
          <p:cNvPr id="3" name="مستطيل 2"/>
          <p:cNvSpPr/>
          <p:nvPr/>
        </p:nvSpPr>
        <p:spPr>
          <a:xfrm>
            <a:off x="144016" y="1196752"/>
            <a:ext cx="8892480" cy="206210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3200" b="1" spc="-30" dirty="0" smtClean="0">
                <a:effectLst/>
                <a:ea typeface="SimSun"/>
                <a:cs typeface="Simplified Arabic"/>
              </a:rPr>
              <a:t>التخطيط من الوظائف القيادية والمهمة في الإدارة العامة والتي يقع على عاتق القيادة الإدارية وجوب النهوض به كوظيفة أساسية تختص بها الإدارة العليا. ولا تنتهي هذه الوظيفة إلا بتحقيق الهدف من خلال نشاطات الإدارة التي تعمل على تنفيذ الخطة</a:t>
            </a:r>
            <a:r>
              <a:rPr lang="ar-SA" sz="3200" b="1" dirty="0" smtClean="0">
                <a:effectLst/>
                <a:ea typeface="Times New Roman"/>
                <a:cs typeface="Simplified Arabic"/>
              </a:rPr>
              <a:t> </a:t>
            </a:r>
            <a:endParaRPr lang="ar-IQ" sz="3200" dirty="0"/>
          </a:p>
        </p:txBody>
      </p:sp>
      <p:sp>
        <p:nvSpPr>
          <p:cNvPr id="4" name="مستطيل 3"/>
          <p:cNvSpPr/>
          <p:nvPr/>
        </p:nvSpPr>
        <p:spPr>
          <a:xfrm>
            <a:off x="144016" y="3429000"/>
            <a:ext cx="8892480" cy="317009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4000" b="1" dirty="0" smtClean="0">
                <a:effectLst/>
                <a:ea typeface="Times New Roman"/>
                <a:cs typeface="Simplified Arabic"/>
              </a:rPr>
              <a:t>وهناك من يفكر بالتخطيط كنشاط محدد بينما البعض الاخر يعتقد انه جزء من كل شيء تقريباً يقوم به الفرد يضاف الى ذلك ان التوسع في استخدام التخطيط ادى الى ظهور الكثير من الانواع المختلفة من التخطيط مما زاد من التخبط </a:t>
            </a:r>
            <a:endParaRPr lang="ar-IQ" sz="4000" dirty="0"/>
          </a:p>
        </p:txBody>
      </p:sp>
    </p:spTree>
    <p:extLst>
      <p:ext uri="{BB962C8B-B14F-4D97-AF65-F5344CB8AC3E}">
        <p14:creationId xmlns:p14="http://schemas.microsoft.com/office/powerpoint/2010/main" val="53041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96" y="1196752"/>
            <a:ext cx="9036496" cy="507831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3600" b="1" dirty="0" smtClean="0">
                <a:effectLst/>
                <a:ea typeface="Times New Roman"/>
                <a:cs typeface="Simplified Arabic"/>
              </a:rPr>
              <a:t>هناك من يعتبر التخطيط مرادفاً لعملية اتخاذ القرارات ولكن هذا الاعتبار خطأ فاتخاذ القرار ليس هو نفس الشيء كالتخطيط فمن المحتمل جداً ان يتخذ الفرد قرارات طوال اليوم مع ذلك لا يحقق شيئاً من التخطيط ولكن من الناحية الاخرى لا يمكن ان تتم عملية التخطيط بدون اتخاذ قرارات اذن ان التخطيط العلمي السليم يعتبر بحق احد الشروط والخطوات الأساسية لإصلاح عمل المنظمات وتحسين نوعيتها وتوجيه مسيرتها المستقبلية نحو تحقيق الاهداف القريبة والبعيدة المرسومة لها </a:t>
            </a:r>
            <a:endParaRPr lang="ar-IQ" sz="3600" dirty="0"/>
          </a:p>
        </p:txBody>
      </p:sp>
    </p:spTree>
    <p:extLst>
      <p:ext uri="{BB962C8B-B14F-4D97-AF65-F5344CB8AC3E}">
        <p14:creationId xmlns:p14="http://schemas.microsoft.com/office/powerpoint/2010/main" val="448141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2987675" y="476250"/>
            <a:ext cx="5435600" cy="1006475"/>
          </a:xfrm>
        </p:spPr>
        <p:style>
          <a:lnRef idx="1">
            <a:schemeClr val="accent2"/>
          </a:lnRef>
          <a:fillRef idx="2">
            <a:schemeClr val="accent2"/>
          </a:fillRef>
          <a:effectRef idx="1">
            <a:schemeClr val="accent2"/>
          </a:effectRef>
          <a:fontRef idx="minor">
            <a:schemeClr val="dk1"/>
          </a:fontRef>
        </p:style>
        <p:txBody>
          <a:bodyPr/>
          <a:lstStyle/>
          <a:p>
            <a:r>
              <a:rPr lang="ar-EG" altLang="en-US" sz="6000" b="1" dirty="0">
                <a:solidFill>
                  <a:schemeClr val="tx1"/>
                </a:solidFill>
                <a:latin typeface="Simplified Arabic" pitchFamily="18" charset="-78"/>
                <a:cs typeface="Simplified Arabic" pitchFamily="18" charset="-78"/>
              </a:rPr>
              <a:t>ما هو...  </a:t>
            </a:r>
            <a:r>
              <a:rPr lang="ar-SA" altLang="en-US" sz="6000" b="1" dirty="0">
                <a:solidFill>
                  <a:schemeClr val="tx1"/>
                </a:solidFill>
                <a:latin typeface="Simplified Arabic" pitchFamily="18" charset="-78"/>
                <a:cs typeface="Simplified Arabic" pitchFamily="18" charset="-78"/>
              </a:rPr>
              <a:t>التخطيط</a:t>
            </a:r>
            <a:r>
              <a:rPr lang="ar-EG" altLang="en-US" sz="6000" b="1" dirty="0">
                <a:solidFill>
                  <a:schemeClr val="tx1"/>
                </a:solidFill>
                <a:latin typeface="Simplified Arabic" pitchFamily="18" charset="-78"/>
                <a:cs typeface="Simplified Arabic" pitchFamily="18" charset="-78"/>
              </a:rPr>
              <a:t> ؟</a:t>
            </a:r>
            <a:endParaRPr lang="en-US" sz="6000" b="1" dirty="0">
              <a:solidFill>
                <a:schemeClr val="tx1"/>
              </a:solidFill>
              <a:latin typeface="Simplified Arabic" pitchFamily="18" charset="-78"/>
              <a:cs typeface="Simplified Arabic" pitchFamily="18" charset="-78"/>
            </a:endParaRPr>
          </a:p>
        </p:txBody>
      </p:sp>
      <p:sp>
        <p:nvSpPr>
          <p:cNvPr id="280579" name="Rectangle 3"/>
          <p:cNvSpPr>
            <a:spLocks noChangeArrowheads="1"/>
          </p:cNvSpPr>
          <p:nvPr/>
        </p:nvSpPr>
        <p:spPr bwMode="auto">
          <a:xfrm>
            <a:off x="179388" y="1628775"/>
            <a:ext cx="8785225" cy="374967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justLow" fontAlgn="base">
              <a:spcBef>
                <a:spcPct val="0"/>
              </a:spcBef>
              <a:spcAft>
                <a:spcPct val="0"/>
              </a:spcAft>
            </a:pPr>
            <a:r>
              <a:rPr lang="ar-JO" altLang="en-US" sz="4000" dirty="0" smtClean="0">
                <a:solidFill>
                  <a:srgbClr val="FFFFFF"/>
                </a:solidFill>
                <a:latin typeface="Times New Roman" pitchFamily="18" charset="0"/>
              </a:rPr>
              <a:t> </a:t>
            </a:r>
            <a:r>
              <a:rPr lang="ar-JO" altLang="en-US" sz="4000" b="1" dirty="0" smtClean="0">
                <a:solidFill>
                  <a:srgbClr val="FFFFFF"/>
                </a:solidFill>
                <a:latin typeface="Times New Roman" pitchFamily="18" charset="0"/>
                <a:cs typeface="Times New Roman" pitchFamily="18" charset="0"/>
              </a:rPr>
              <a:t>إن للعملية التخطيطية أهمية كبيرة في الممارسة الإدارية وتشكل القاعدة الأساسية للوظائف الإدارية الأخرى باعتبارها محددة الاتجاه ومقررة وجهة المنظمة المرغوب بها </a:t>
            </a:r>
            <a:r>
              <a:rPr lang="ar-EG" altLang="en-US" sz="4000" b="1" dirty="0" smtClean="0">
                <a:solidFill>
                  <a:srgbClr val="FFFFFF"/>
                </a:solidFill>
                <a:latin typeface="Times New Roman" pitchFamily="18" charset="0"/>
                <a:cs typeface="Times New Roman" pitchFamily="18" charset="0"/>
              </a:rPr>
              <a:t>وأفضل </a:t>
            </a:r>
            <a:r>
              <a:rPr lang="ar-JO" altLang="en-US" sz="4000" b="1" dirty="0" smtClean="0">
                <a:solidFill>
                  <a:srgbClr val="FFFFFF"/>
                </a:solidFill>
                <a:latin typeface="Times New Roman" pitchFamily="18" charset="0"/>
                <a:cs typeface="Times New Roman" pitchFamily="18" charset="0"/>
              </a:rPr>
              <a:t>الطرق للوصول إليها.</a:t>
            </a:r>
            <a:endParaRPr lang="ar-EG" altLang="en-US" sz="4000" b="1" dirty="0" smtClean="0">
              <a:solidFill>
                <a:srgbClr val="FFFFFF"/>
              </a:solidFill>
              <a:latin typeface="Times New Roman" pitchFamily="18" charset="0"/>
              <a:cs typeface="Times New Roman" pitchFamily="18" charset="0"/>
            </a:endParaRPr>
          </a:p>
          <a:p>
            <a:pPr algn="justLow" fontAlgn="base">
              <a:spcBef>
                <a:spcPct val="0"/>
              </a:spcBef>
              <a:spcAft>
                <a:spcPct val="0"/>
              </a:spcAft>
            </a:pPr>
            <a:r>
              <a:rPr lang="ar-JO" altLang="en-US" sz="4000" b="1" dirty="0" smtClean="0">
                <a:solidFill>
                  <a:srgbClr val="FFFFFF"/>
                </a:solidFill>
                <a:latin typeface="Times New Roman" pitchFamily="18" charset="0"/>
                <a:cs typeface="Times New Roman" pitchFamily="18" charset="0"/>
              </a:rPr>
              <a:t>وفي إطار هذا التوجه فان المنظمة ترغب أن تكون هي الافضل دائما بين المنافسين</a:t>
            </a:r>
            <a:r>
              <a:rPr lang="ar-EG" altLang="en-US" sz="4000" b="1" dirty="0" smtClean="0">
                <a:solidFill>
                  <a:srgbClr val="FFFFFF"/>
                </a:solidFill>
                <a:latin typeface="Times New Roman" pitchFamily="18" charset="0"/>
                <a:cs typeface="Times New Roman" pitchFamily="18" charset="0"/>
              </a:rPr>
              <a:t>.</a:t>
            </a:r>
            <a:r>
              <a:rPr lang="ar-JO" altLang="en-US" sz="4000" dirty="0" smtClean="0">
                <a:solidFill>
                  <a:srgbClr val="FFFFFF"/>
                </a:solidFill>
                <a:latin typeface="Times New Roman" pitchFamily="18" charset="0"/>
              </a:rPr>
              <a:t> </a:t>
            </a:r>
          </a:p>
        </p:txBody>
      </p:sp>
    </p:spTree>
    <p:extLst>
      <p:ext uri="{BB962C8B-B14F-4D97-AF65-F5344CB8AC3E}">
        <p14:creationId xmlns:p14="http://schemas.microsoft.com/office/powerpoint/2010/main" val="1600954067"/>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80578"/>
                                        </p:tgtEl>
                                        <p:attrNameLst>
                                          <p:attrName>style.visibility</p:attrName>
                                        </p:attrNameLst>
                                      </p:cBhvr>
                                      <p:to>
                                        <p:strVal val="visible"/>
                                      </p:to>
                                    </p:set>
                                    <p:anim calcmode="lin" valueType="num">
                                      <p:cBhvr>
                                        <p:cTn id="7" dur="1000" fill="hold"/>
                                        <p:tgtEl>
                                          <p:spTgt spid="280578"/>
                                        </p:tgtEl>
                                        <p:attrNameLst>
                                          <p:attrName>ppt_w</p:attrName>
                                        </p:attrNameLst>
                                      </p:cBhvr>
                                      <p:tavLst>
                                        <p:tav tm="0">
                                          <p:val>
                                            <p:fltVal val="0"/>
                                          </p:val>
                                        </p:tav>
                                        <p:tav tm="100000">
                                          <p:val>
                                            <p:strVal val="#ppt_w"/>
                                          </p:val>
                                        </p:tav>
                                      </p:tavLst>
                                    </p:anim>
                                    <p:anim calcmode="lin" valueType="num">
                                      <p:cBhvr>
                                        <p:cTn id="8" dur="1000" fill="hold"/>
                                        <p:tgtEl>
                                          <p:spTgt spid="280578"/>
                                        </p:tgtEl>
                                        <p:attrNameLst>
                                          <p:attrName>ppt_h</p:attrName>
                                        </p:attrNameLst>
                                      </p:cBhvr>
                                      <p:tavLst>
                                        <p:tav tm="0">
                                          <p:val>
                                            <p:fltVal val="0"/>
                                          </p:val>
                                        </p:tav>
                                        <p:tav tm="100000">
                                          <p:val>
                                            <p:strVal val="#ppt_h"/>
                                          </p:val>
                                        </p:tav>
                                      </p:tavLst>
                                    </p:anim>
                                    <p:anim calcmode="lin" valueType="num">
                                      <p:cBhvr>
                                        <p:cTn id="9" dur="1000" fill="hold"/>
                                        <p:tgtEl>
                                          <p:spTgt spid="2805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05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80579">
                                            <p:txEl>
                                              <p:pRg st="0" end="0"/>
                                            </p:txEl>
                                          </p:spTgt>
                                        </p:tgtEl>
                                        <p:attrNameLst>
                                          <p:attrName>style.visibility</p:attrName>
                                        </p:attrNameLst>
                                      </p:cBhvr>
                                      <p:to>
                                        <p:strVal val="visible"/>
                                      </p:to>
                                    </p:set>
                                    <p:anim calcmode="lin" valueType="num">
                                      <p:cBhvr>
                                        <p:cTn id="15" dur="1000" fill="hold"/>
                                        <p:tgtEl>
                                          <p:spTgt spid="280579">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80579">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805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805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80579">
                                            <p:txEl>
                                              <p:pRg st="1" end="1"/>
                                            </p:txEl>
                                          </p:spTgt>
                                        </p:tgtEl>
                                        <p:attrNameLst>
                                          <p:attrName>style.visibility</p:attrName>
                                        </p:attrNameLst>
                                      </p:cBhvr>
                                      <p:to>
                                        <p:strVal val="visible"/>
                                      </p:to>
                                    </p:set>
                                    <p:anim calcmode="lin" valueType="num">
                                      <p:cBhvr>
                                        <p:cTn id="23" dur="1000" fill="hold"/>
                                        <p:tgtEl>
                                          <p:spTgt spid="280579">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80579">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805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805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animBg="1" autoUpdateAnimBg="0"/>
      <p:bldP spid="280579" grpId="0" build="allAtOnce"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77187" name="Group 3"/>
          <p:cNvGrpSpPr>
            <a:grpSpLocks/>
          </p:cNvGrpSpPr>
          <p:nvPr/>
        </p:nvGrpSpPr>
        <p:grpSpPr bwMode="auto">
          <a:xfrm>
            <a:off x="935831" y="548680"/>
            <a:ext cx="7272338" cy="4556419"/>
            <a:chOff x="614" y="1267"/>
            <a:chExt cx="4963" cy="1908"/>
          </a:xfrm>
        </p:grpSpPr>
        <p:sp>
          <p:nvSpPr>
            <p:cNvPr id="477189" name="Text Box 5"/>
            <p:cNvSpPr txBox="1">
              <a:spLocks noChangeArrowheads="1"/>
            </p:cNvSpPr>
            <p:nvPr/>
          </p:nvSpPr>
          <p:spPr bwMode="auto">
            <a:xfrm>
              <a:off x="614" y="1267"/>
              <a:ext cx="4963" cy="1083"/>
            </a:xfrm>
            <a:prstGeom prst="rect">
              <a:avLst/>
            </a:prstGeom>
            <a:ln/>
          </p:spPr>
          <p:style>
            <a:lnRef idx="1">
              <a:schemeClr val="accent2"/>
            </a:lnRef>
            <a:fillRef idx="2">
              <a:schemeClr val="accent2"/>
            </a:fillRef>
            <a:effectRef idx="1">
              <a:schemeClr val="accent2"/>
            </a:effectRef>
            <a:fontRef idx="minor">
              <a:schemeClr val="dk1"/>
            </a:fontRef>
          </p:style>
          <p:txBody>
            <a:bodyPr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dist" fontAlgn="base">
                <a:spcBef>
                  <a:spcPct val="50000"/>
                </a:spcBef>
                <a:spcAft>
                  <a:spcPct val="0"/>
                </a:spcAft>
              </a:pPr>
              <a:r>
                <a:rPr lang="ar-SA" sz="3600" b="1" dirty="0" smtClean="0">
                  <a:latin typeface="Times New Roman" pitchFamily="18" charset="0"/>
                  <a:cs typeface="Traditional Arabic" pitchFamily="18" charset="-78"/>
                </a:rPr>
                <a:t>التخطيط يعتمد أساسا على التنبؤ بالمستقبل، والاختيار من بين البدائل والتحديد مقدما</a:t>
              </a:r>
              <a:r>
                <a:rPr lang="ar-EG" sz="3600" b="1" dirty="0" smtClean="0">
                  <a:latin typeface="Times New Roman" pitchFamily="18" charset="0"/>
                  <a:cs typeface="Traditional Arabic" pitchFamily="18" charset="-78"/>
                </a:rPr>
                <a:t>ً</a:t>
              </a:r>
              <a:r>
                <a:rPr lang="ar-SA" sz="3600" b="1" dirty="0" smtClean="0">
                  <a:latin typeface="Times New Roman" pitchFamily="18" charset="0"/>
                  <a:cs typeface="Traditional Arabic" pitchFamily="18" charset="-78"/>
                </a:rPr>
                <a:t> لما يجب عمله، والإجراءات اللازمة لتنفيذه،</a:t>
              </a:r>
              <a:r>
                <a:rPr lang="ar-EG" sz="3600" b="1" dirty="0" smtClean="0">
                  <a:latin typeface="Times New Roman" pitchFamily="18" charset="0"/>
                  <a:cs typeface="Traditional Arabic" pitchFamily="18" charset="-78"/>
                </a:rPr>
                <a:t> </a:t>
              </a:r>
              <a:r>
                <a:rPr lang="ar-SA" sz="3600" b="1" dirty="0" smtClean="0">
                  <a:latin typeface="Times New Roman" pitchFamily="18" charset="0"/>
                  <a:cs typeface="Traditional Arabic" pitchFamily="18" charset="-78"/>
                </a:rPr>
                <a:t>ومتى</a:t>
              </a:r>
              <a:r>
                <a:rPr lang="ar-EG" sz="3600" b="1" dirty="0" smtClean="0">
                  <a:latin typeface="Times New Roman" pitchFamily="18" charset="0"/>
                  <a:cs typeface="Traditional Arabic" pitchFamily="18" charset="-78"/>
                </a:rPr>
                <a:t>، </a:t>
              </a:r>
              <a:r>
                <a:rPr lang="ar-SA" sz="3600" b="1" dirty="0" smtClean="0">
                  <a:latin typeface="Times New Roman" pitchFamily="18" charset="0"/>
                  <a:cs typeface="Traditional Arabic" pitchFamily="18" charset="-78"/>
                </a:rPr>
                <a:t>وكيف</a:t>
              </a:r>
              <a:r>
                <a:rPr lang="ar-EG" sz="3600" b="1" dirty="0" smtClean="0">
                  <a:latin typeface="Times New Roman" pitchFamily="18" charset="0"/>
                  <a:cs typeface="Traditional Arabic" pitchFamily="18" charset="-78"/>
                </a:rPr>
                <a:t> </a:t>
              </a:r>
              <a:r>
                <a:rPr lang="ar-SA" sz="3600" b="1" dirty="0" smtClean="0">
                  <a:latin typeface="Times New Roman" pitchFamily="18" charset="0"/>
                  <a:cs typeface="Traditional Arabic" pitchFamily="18" charset="-78"/>
                </a:rPr>
                <a:t>يتم تنفيذها.</a:t>
              </a:r>
              <a:r>
                <a:rPr lang="ar-EG" sz="3600" b="1" dirty="0" smtClean="0">
                  <a:latin typeface="Times New Roman" pitchFamily="18" charset="0"/>
                  <a:cs typeface="Traditional Arabic" pitchFamily="18" charset="-78"/>
                </a:rPr>
                <a:t>      </a:t>
              </a:r>
              <a:endParaRPr lang="ar-SA" sz="3600" b="1" dirty="0" smtClean="0">
                <a:latin typeface="Times New Roman" pitchFamily="18" charset="0"/>
                <a:cs typeface="Traditional Arabic" pitchFamily="18" charset="-78"/>
              </a:endParaRPr>
            </a:p>
            <a:p>
              <a:pPr fontAlgn="base">
                <a:spcBef>
                  <a:spcPct val="50000"/>
                </a:spcBef>
                <a:spcAft>
                  <a:spcPct val="0"/>
                </a:spcAft>
              </a:pPr>
              <a:endParaRPr lang="en-US" sz="3600" b="1" dirty="0" smtClean="0">
                <a:latin typeface="Times New Roman" pitchFamily="18" charset="0"/>
                <a:cs typeface="Traditional Arabic" pitchFamily="18" charset="-78"/>
              </a:endParaRPr>
            </a:p>
          </p:txBody>
        </p:sp>
        <p:sp>
          <p:nvSpPr>
            <p:cNvPr id="477190" name="Text Box 6"/>
            <p:cNvSpPr txBox="1">
              <a:spLocks noChangeArrowheads="1"/>
            </p:cNvSpPr>
            <p:nvPr/>
          </p:nvSpPr>
          <p:spPr bwMode="auto">
            <a:xfrm>
              <a:off x="786" y="2220"/>
              <a:ext cx="4644" cy="271"/>
            </a:xfrm>
            <a:prstGeom prst="rect">
              <a:avLst/>
            </a:prstGeom>
            <a:ln/>
          </p:spPr>
          <p:style>
            <a:lnRef idx="1">
              <a:schemeClr val="accent2"/>
            </a:lnRef>
            <a:fillRef idx="2">
              <a:schemeClr val="accent2"/>
            </a:fillRef>
            <a:effectRef idx="1">
              <a:schemeClr val="accent2"/>
            </a:effectRef>
            <a:fontRef idx="minor">
              <a:schemeClr val="dk1"/>
            </a:fontRef>
          </p:style>
          <p:txBody>
            <a:bodyPr wrap="square"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fontAlgn="base">
                <a:spcBef>
                  <a:spcPct val="50000"/>
                </a:spcBef>
                <a:spcAft>
                  <a:spcPct val="0"/>
                </a:spcAft>
              </a:pPr>
              <a:r>
                <a:rPr lang="ar-EG" sz="3600" b="1" dirty="0" smtClean="0">
                  <a:latin typeface="Times New Roman" pitchFamily="18" charset="0"/>
                  <a:cs typeface="Times New Roman" pitchFamily="18" charset="0"/>
                </a:rPr>
                <a:t>* </a:t>
              </a:r>
              <a:r>
                <a:rPr lang="ar-SA" sz="3600" b="1" dirty="0" smtClean="0">
                  <a:latin typeface="Times New Roman" pitchFamily="18" charset="0"/>
                  <a:cs typeface="Times New Roman" pitchFamily="18" charset="0"/>
                </a:rPr>
                <a:t>وعلى ذلك فإن هناك أصدقاء لا غنى عنهم:</a:t>
              </a:r>
              <a:endParaRPr lang="en-US" sz="3600" b="1" dirty="0" smtClean="0">
                <a:latin typeface="Times New Roman" pitchFamily="18" charset="0"/>
                <a:cs typeface="Times New Roman" pitchFamily="18" charset="0"/>
              </a:endParaRPr>
            </a:p>
          </p:txBody>
        </p:sp>
        <p:sp>
          <p:nvSpPr>
            <p:cNvPr id="477191" name="Text Box 7"/>
            <p:cNvSpPr txBox="1">
              <a:spLocks noChangeArrowheads="1"/>
            </p:cNvSpPr>
            <p:nvPr/>
          </p:nvSpPr>
          <p:spPr bwMode="auto">
            <a:xfrm>
              <a:off x="4957" y="2750"/>
              <a:ext cx="620" cy="37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ctr" fontAlgn="base">
                <a:lnSpc>
                  <a:spcPct val="150000"/>
                </a:lnSpc>
                <a:spcBef>
                  <a:spcPct val="50000"/>
                </a:spcBef>
                <a:spcAft>
                  <a:spcPct val="0"/>
                </a:spcAft>
              </a:pPr>
              <a:r>
                <a:rPr lang="ar-SA" sz="4000" b="1" smtClean="0">
                  <a:latin typeface="Times New Roman" pitchFamily="18" charset="0"/>
                  <a:cs typeface="Times New Roman" pitchFamily="18" charset="0"/>
                </a:rPr>
                <a:t>ماذا</a:t>
              </a:r>
              <a:endParaRPr lang="en-US" sz="4000" b="1" smtClean="0">
                <a:latin typeface="Times New Roman" pitchFamily="18" charset="0"/>
                <a:cs typeface="Times New Roman" pitchFamily="18" charset="0"/>
              </a:endParaRPr>
            </a:p>
          </p:txBody>
        </p:sp>
        <p:sp>
          <p:nvSpPr>
            <p:cNvPr id="477192" name="Text Box 8"/>
            <p:cNvSpPr txBox="1">
              <a:spLocks noChangeArrowheads="1"/>
            </p:cNvSpPr>
            <p:nvPr/>
          </p:nvSpPr>
          <p:spPr bwMode="auto">
            <a:xfrm>
              <a:off x="4117" y="2750"/>
              <a:ext cx="619" cy="37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ctr" fontAlgn="base">
                <a:lnSpc>
                  <a:spcPct val="150000"/>
                </a:lnSpc>
                <a:spcBef>
                  <a:spcPct val="50000"/>
                </a:spcBef>
                <a:spcAft>
                  <a:spcPct val="0"/>
                </a:spcAft>
              </a:pPr>
              <a:r>
                <a:rPr lang="ar-SA" sz="4000" b="1" smtClean="0">
                  <a:latin typeface="Times New Roman" pitchFamily="18" charset="0"/>
                  <a:cs typeface="Times New Roman" pitchFamily="18" charset="0"/>
                </a:rPr>
                <a:t>أين</a:t>
              </a:r>
              <a:endParaRPr lang="en-US" sz="4000" b="1" smtClean="0">
                <a:latin typeface="Times New Roman" pitchFamily="18" charset="0"/>
                <a:cs typeface="Times New Roman" pitchFamily="18" charset="0"/>
              </a:endParaRPr>
            </a:p>
          </p:txBody>
        </p:sp>
        <p:sp>
          <p:nvSpPr>
            <p:cNvPr id="477193" name="Text Box 9"/>
            <p:cNvSpPr txBox="1">
              <a:spLocks noChangeArrowheads="1"/>
            </p:cNvSpPr>
            <p:nvPr/>
          </p:nvSpPr>
          <p:spPr bwMode="auto">
            <a:xfrm>
              <a:off x="3278" y="2750"/>
              <a:ext cx="621" cy="37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ctr" fontAlgn="base">
                <a:lnSpc>
                  <a:spcPct val="150000"/>
                </a:lnSpc>
                <a:spcBef>
                  <a:spcPct val="50000"/>
                </a:spcBef>
                <a:spcAft>
                  <a:spcPct val="0"/>
                </a:spcAft>
              </a:pPr>
              <a:r>
                <a:rPr lang="ar-SA" sz="4000" b="1" smtClean="0">
                  <a:latin typeface="Times New Roman" pitchFamily="18" charset="0"/>
                  <a:cs typeface="Times New Roman" pitchFamily="18" charset="0"/>
                </a:rPr>
                <a:t>متى</a:t>
              </a:r>
              <a:endParaRPr lang="en-US" sz="4000" b="1" smtClean="0">
                <a:latin typeface="Times New Roman" pitchFamily="18" charset="0"/>
                <a:cs typeface="Times New Roman" pitchFamily="18" charset="0"/>
              </a:endParaRPr>
            </a:p>
          </p:txBody>
        </p:sp>
        <p:sp>
          <p:nvSpPr>
            <p:cNvPr id="477194" name="Text Box 10"/>
            <p:cNvSpPr txBox="1">
              <a:spLocks noChangeArrowheads="1"/>
            </p:cNvSpPr>
            <p:nvPr/>
          </p:nvSpPr>
          <p:spPr bwMode="auto">
            <a:xfrm>
              <a:off x="2440" y="2750"/>
              <a:ext cx="619" cy="37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ctr" fontAlgn="base">
                <a:lnSpc>
                  <a:spcPct val="150000"/>
                </a:lnSpc>
                <a:spcBef>
                  <a:spcPct val="50000"/>
                </a:spcBef>
                <a:spcAft>
                  <a:spcPct val="0"/>
                </a:spcAft>
              </a:pPr>
              <a:r>
                <a:rPr lang="ar-SA" sz="4000" b="1" smtClean="0">
                  <a:latin typeface="Times New Roman" pitchFamily="18" charset="0"/>
                  <a:cs typeface="Times New Roman" pitchFamily="18" charset="0"/>
                </a:rPr>
                <a:t>كيف</a:t>
              </a:r>
              <a:endParaRPr lang="en-US" sz="4000" b="1" smtClean="0">
                <a:latin typeface="Times New Roman" pitchFamily="18" charset="0"/>
                <a:cs typeface="Times New Roman" pitchFamily="18" charset="0"/>
              </a:endParaRPr>
            </a:p>
          </p:txBody>
        </p:sp>
        <p:sp>
          <p:nvSpPr>
            <p:cNvPr id="477195" name="Text Box 11"/>
            <p:cNvSpPr txBox="1">
              <a:spLocks noChangeArrowheads="1"/>
            </p:cNvSpPr>
            <p:nvPr/>
          </p:nvSpPr>
          <p:spPr bwMode="auto">
            <a:xfrm>
              <a:off x="1474" y="2750"/>
              <a:ext cx="746" cy="42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ctr" fontAlgn="base">
                <a:lnSpc>
                  <a:spcPct val="150000"/>
                </a:lnSpc>
                <a:spcBef>
                  <a:spcPct val="50000"/>
                </a:spcBef>
                <a:spcAft>
                  <a:spcPct val="0"/>
                </a:spcAft>
              </a:pPr>
              <a:r>
                <a:rPr lang="ar-SA" sz="4000" b="1" smtClean="0">
                  <a:latin typeface="Times New Roman" pitchFamily="18" charset="0"/>
                  <a:cs typeface="Times New Roman" pitchFamily="18" charset="0"/>
                </a:rPr>
                <a:t>لماذا</a:t>
              </a:r>
              <a:endParaRPr lang="en-US" sz="4000" b="1" smtClean="0">
                <a:latin typeface="Times New Roman" pitchFamily="18" charset="0"/>
                <a:cs typeface="Times New Roman" pitchFamily="18" charset="0"/>
              </a:endParaRPr>
            </a:p>
          </p:txBody>
        </p:sp>
        <p:sp>
          <p:nvSpPr>
            <p:cNvPr id="477196" name="Text Box 12"/>
            <p:cNvSpPr txBox="1">
              <a:spLocks noChangeArrowheads="1"/>
            </p:cNvSpPr>
            <p:nvPr/>
          </p:nvSpPr>
          <p:spPr bwMode="auto">
            <a:xfrm>
              <a:off x="762" y="2750"/>
              <a:ext cx="619" cy="37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28" tIns="45714" rIns="91428" bIns="45714">
              <a:spAutoFit/>
            </a:bodyPr>
            <a:lstStyle>
              <a:lvl1pPr algn="r">
                <a:defRPr sz="2400">
                  <a:solidFill>
                    <a:schemeClr val="tx1"/>
                  </a:solidFill>
                  <a:latin typeface="Arial" pitchFamily="34" charset="0"/>
                </a:defRPr>
              </a:lvl1pPr>
              <a:lvl2pPr marL="455613" algn="r">
                <a:defRPr sz="2400">
                  <a:solidFill>
                    <a:schemeClr val="tx1"/>
                  </a:solidFill>
                  <a:latin typeface="Arial" pitchFamily="34" charset="0"/>
                </a:defRPr>
              </a:lvl2pPr>
              <a:lvl3pPr algn="r">
                <a:defRPr sz="2400">
                  <a:solidFill>
                    <a:schemeClr val="tx1"/>
                  </a:solidFill>
                  <a:latin typeface="Arial" pitchFamily="34" charset="0"/>
                </a:defRPr>
              </a:lvl3pPr>
              <a:lvl4pPr marL="1370013" algn="r">
                <a:defRPr sz="2400">
                  <a:solidFill>
                    <a:schemeClr val="tx1"/>
                  </a:solidFill>
                  <a:latin typeface="Arial" pitchFamily="34" charset="0"/>
                </a:defRPr>
              </a:lvl4pPr>
              <a:lvl5pPr algn="r">
                <a:defRPr sz="2400">
                  <a:solidFill>
                    <a:schemeClr val="tx1"/>
                  </a:solidFill>
                  <a:latin typeface="Arial" pitchFamily="34" charset="0"/>
                </a:defRPr>
              </a:lvl5pPr>
              <a:lvl6pPr fontAlgn="base">
                <a:spcBef>
                  <a:spcPct val="0"/>
                </a:spcBef>
                <a:spcAft>
                  <a:spcPct val="0"/>
                </a:spcAft>
                <a:defRPr sz="2400">
                  <a:solidFill>
                    <a:schemeClr val="tx1"/>
                  </a:solidFill>
                  <a:latin typeface="Arial" pitchFamily="34" charset="0"/>
                </a:defRPr>
              </a:lvl6pPr>
              <a:lvl7pPr fontAlgn="base">
                <a:spcBef>
                  <a:spcPct val="0"/>
                </a:spcBef>
                <a:spcAft>
                  <a:spcPct val="0"/>
                </a:spcAft>
                <a:defRPr sz="2400">
                  <a:solidFill>
                    <a:schemeClr val="tx1"/>
                  </a:solidFill>
                  <a:latin typeface="Arial" pitchFamily="34" charset="0"/>
                </a:defRPr>
              </a:lvl7pPr>
              <a:lvl8pPr fontAlgn="base">
                <a:spcBef>
                  <a:spcPct val="0"/>
                </a:spcBef>
                <a:spcAft>
                  <a:spcPct val="0"/>
                </a:spcAft>
                <a:defRPr sz="2400">
                  <a:solidFill>
                    <a:schemeClr val="tx1"/>
                  </a:solidFill>
                  <a:latin typeface="Arial" pitchFamily="34" charset="0"/>
                </a:defRPr>
              </a:lvl8pPr>
              <a:lvl9pPr fontAlgn="base">
                <a:spcBef>
                  <a:spcPct val="0"/>
                </a:spcBef>
                <a:spcAft>
                  <a:spcPct val="0"/>
                </a:spcAft>
                <a:defRPr sz="2400">
                  <a:solidFill>
                    <a:schemeClr val="tx1"/>
                  </a:solidFill>
                  <a:latin typeface="Arial" pitchFamily="34" charset="0"/>
                </a:defRPr>
              </a:lvl9pPr>
            </a:lstStyle>
            <a:p>
              <a:pPr algn="ctr" fontAlgn="base">
                <a:lnSpc>
                  <a:spcPct val="150000"/>
                </a:lnSpc>
                <a:spcBef>
                  <a:spcPct val="50000"/>
                </a:spcBef>
                <a:spcAft>
                  <a:spcPct val="0"/>
                </a:spcAft>
              </a:pPr>
              <a:r>
                <a:rPr lang="ar-SA" sz="4000" b="1" smtClean="0">
                  <a:latin typeface="Times New Roman" pitchFamily="18" charset="0"/>
                  <a:cs typeface="Times New Roman" pitchFamily="18" charset="0"/>
                </a:rPr>
                <a:t>من</a:t>
              </a:r>
              <a:endParaRPr lang="en-US" sz="4000" b="1" smtClean="0">
                <a:latin typeface="Times New Roman" pitchFamily="18" charset="0"/>
                <a:cs typeface="Times New Roman" pitchFamily="18" charset="0"/>
              </a:endParaRPr>
            </a:p>
          </p:txBody>
        </p:sp>
      </p:grpSp>
      <p:pic>
        <p:nvPicPr>
          <p:cNvPr id="477197" name="Picture 13" descr="فف"/>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373688"/>
            <a:ext cx="1008063" cy="1296987"/>
          </a:xfrm>
          <a:prstGeom prst="rect">
            <a:avLst/>
          </a:prstGeom>
          <a:noFill/>
          <a:extLst>
            <a:ext uri="{909E8E84-426E-40DD-AFC4-6F175D3DCCD1}">
              <a14:hiddenFill xmlns:a14="http://schemas.microsoft.com/office/drawing/2010/main">
                <a:solidFill>
                  <a:srgbClr val="FFFFFF"/>
                </a:solidFill>
              </a14:hiddenFill>
            </a:ext>
          </a:extLst>
        </p:spPr>
      </p:pic>
      <p:pic>
        <p:nvPicPr>
          <p:cNvPr id="477198" name="Picture 14" descr="فف"/>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5300663"/>
            <a:ext cx="1008063" cy="1296987"/>
          </a:xfrm>
          <a:prstGeom prst="rect">
            <a:avLst/>
          </a:prstGeom>
          <a:noFill/>
          <a:extLst>
            <a:ext uri="{909E8E84-426E-40DD-AFC4-6F175D3DCCD1}">
              <a14:hiddenFill xmlns:a14="http://schemas.microsoft.com/office/drawing/2010/main">
                <a:solidFill>
                  <a:srgbClr val="FFFFFF"/>
                </a:solidFill>
              </a14:hiddenFill>
            </a:ext>
          </a:extLst>
        </p:spPr>
      </p:pic>
      <p:pic>
        <p:nvPicPr>
          <p:cNvPr id="477199" name="Picture 15" descr="فف"/>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5373688"/>
            <a:ext cx="1008062" cy="1296987"/>
          </a:xfrm>
          <a:prstGeom prst="rect">
            <a:avLst/>
          </a:prstGeom>
          <a:noFill/>
          <a:extLst>
            <a:ext uri="{909E8E84-426E-40DD-AFC4-6F175D3DCCD1}">
              <a14:hiddenFill xmlns:a14="http://schemas.microsoft.com/office/drawing/2010/main">
                <a:solidFill>
                  <a:srgbClr val="FFFFFF"/>
                </a:solidFill>
              </a14:hiddenFill>
            </a:ext>
          </a:extLst>
        </p:spPr>
      </p:pic>
      <p:pic>
        <p:nvPicPr>
          <p:cNvPr id="477200" name="Picture 16" descr="فف"/>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5373688"/>
            <a:ext cx="1008062" cy="1296987"/>
          </a:xfrm>
          <a:prstGeom prst="rect">
            <a:avLst/>
          </a:prstGeom>
          <a:noFill/>
          <a:extLst>
            <a:ext uri="{909E8E84-426E-40DD-AFC4-6F175D3DCCD1}">
              <a14:hiddenFill xmlns:a14="http://schemas.microsoft.com/office/drawing/2010/main">
                <a:solidFill>
                  <a:srgbClr val="FFFFFF"/>
                </a:solidFill>
              </a14:hiddenFill>
            </a:ext>
          </a:extLst>
        </p:spPr>
      </p:pic>
      <p:pic>
        <p:nvPicPr>
          <p:cNvPr id="477201" name="Picture 17" descr="فف"/>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5373688"/>
            <a:ext cx="1008063" cy="1296987"/>
          </a:xfrm>
          <a:prstGeom prst="rect">
            <a:avLst/>
          </a:prstGeom>
          <a:noFill/>
          <a:extLst>
            <a:ext uri="{909E8E84-426E-40DD-AFC4-6F175D3DCCD1}">
              <a14:hiddenFill xmlns:a14="http://schemas.microsoft.com/office/drawing/2010/main">
                <a:solidFill>
                  <a:srgbClr val="FFFFFF"/>
                </a:solidFill>
              </a14:hiddenFill>
            </a:ext>
          </a:extLst>
        </p:spPr>
      </p:pic>
      <p:pic>
        <p:nvPicPr>
          <p:cNvPr id="477202" name="Picture 18" descr="فف"/>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5373688"/>
            <a:ext cx="1008063" cy="1296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517487"/>
      </p:ext>
    </p:extLst>
  </p:cSld>
  <p:clrMapOvr>
    <a:masterClrMapping/>
  </p:clrMapOvr>
  <p:transition spd="slow">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2987675" y="404813"/>
            <a:ext cx="5435600" cy="1006475"/>
          </a:xfrm>
        </p:spPr>
        <p:txBody>
          <a:bodyPr/>
          <a:lstStyle/>
          <a:p>
            <a:r>
              <a:rPr lang="ar-EG" altLang="en-US" sz="6000" b="1" dirty="0">
                <a:solidFill>
                  <a:schemeClr val="tx1"/>
                </a:solidFill>
                <a:latin typeface="Simplified Arabic" pitchFamily="18" charset="-78"/>
                <a:cs typeface="Simplified Arabic" pitchFamily="18" charset="-78"/>
              </a:rPr>
              <a:t>ما هو...  </a:t>
            </a:r>
            <a:r>
              <a:rPr lang="ar-SA" altLang="en-US" sz="6000" b="1" dirty="0">
                <a:solidFill>
                  <a:schemeClr val="tx1"/>
                </a:solidFill>
                <a:latin typeface="Simplified Arabic" pitchFamily="18" charset="-78"/>
                <a:cs typeface="Simplified Arabic" pitchFamily="18" charset="-78"/>
              </a:rPr>
              <a:t>التخطيط</a:t>
            </a:r>
            <a:r>
              <a:rPr lang="ar-EG" altLang="en-US" sz="6000" b="1" dirty="0">
                <a:solidFill>
                  <a:schemeClr val="tx1"/>
                </a:solidFill>
                <a:latin typeface="Simplified Arabic" pitchFamily="18" charset="-78"/>
                <a:cs typeface="Simplified Arabic" pitchFamily="18" charset="-78"/>
              </a:rPr>
              <a:t> ؟</a:t>
            </a:r>
            <a:endParaRPr lang="en-US" sz="6000" b="1" dirty="0">
              <a:solidFill>
                <a:schemeClr val="tx1"/>
              </a:solidFill>
              <a:latin typeface="Simplified Arabic" pitchFamily="18" charset="-78"/>
              <a:cs typeface="Simplified Arabic" pitchFamily="18" charset="-78"/>
            </a:endParaRPr>
          </a:p>
        </p:txBody>
      </p:sp>
      <p:sp>
        <p:nvSpPr>
          <p:cNvPr id="479235" name="Rectangle 3"/>
          <p:cNvSpPr>
            <a:spLocks noChangeArrowheads="1"/>
          </p:cNvSpPr>
          <p:nvPr/>
        </p:nvSpPr>
        <p:spPr bwMode="auto">
          <a:xfrm>
            <a:off x="179388" y="1484313"/>
            <a:ext cx="8785225" cy="49688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pPr>
            <a:r>
              <a:rPr lang="ar-SA" altLang="en-US" sz="4000" b="1" dirty="0" smtClean="0">
                <a:latin typeface="Times New Roman" pitchFamily="18" charset="0"/>
                <a:cs typeface="Times New Roman" pitchFamily="18" charset="0"/>
              </a:rPr>
              <a:t>إن أية عملية تخطيطية يجب أن تتضمن الإجابة عن الأسئلة </a:t>
            </a:r>
            <a:r>
              <a:rPr lang="ar-EG" altLang="en-US" sz="4000" b="1" dirty="0" smtClean="0">
                <a:latin typeface="Times New Roman" pitchFamily="18" charset="0"/>
                <a:cs typeface="Times New Roman" pitchFamily="18" charset="0"/>
              </a:rPr>
              <a:t>الستة </a:t>
            </a:r>
            <a:r>
              <a:rPr lang="ar-SA" altLang="en-US" sz="4000" b="1" dirty="0" smtClean="0">
                <a:latin typeface="Times New Roman" pitchFamily="18" charset="0"/>
                <a:cs typeface="Times New Roman" pitchFamily="18" charset="0"/>
              </a:rPr>
              <a:t>التالية :</a:t>
            </a:r>
          </a:p>
          <a:p>
            <a:pPr algn="ctr" fontAlgn="base">
              <a:spcBef>
                <a:spcPct val="0"/>
              </a:spcBef>
              <a:spcAft>
                <a:spcPct val="0"/>
              </a:spcAft>
            </a:pPr>
            <a:r>
              <a:rPr lang="ar-SA" altLang="en-US" sz="4000" b="1" dirty="0" smtClean="0">
                <a:latin typeface="Times New Roman" pitchFamily="18" charset="0"/>
                <a:cs typeface="Times New Roman" pitchFamily="18" charset="0"/>
              </a:rPr>
              <a:t>1- ما الذي يجب القيام به ؟</a:t>
            </a:r>
          </a:p>
          <a:p>
            <a:pPr algn="ctr" fontAlgn="base">
              <a:spcBef>
                <a:spcPct val="0"/>
              </a:spcBef>
              <a:spcAft>
                <a:spcPct val="0"/>
              </a:spcAft>
            </a:pPr>
            <a:r>
              <a:rPr lang="ar-SA" altLang="en-US" sz="4000" b="1" dirty="0" smtClean="0">
                <a:latin typeface="Times New Roman" pitchFamily="18" charset="0"/>
                <a:cs typeface="Times New Roman" pitchFamily="18" charset="0"/>
              </a:rPr>
              <a:t>2- أين سيتم أداء العمــل ؟</a:t>
            </a:r>
          </a:p>
          <a:p>
            <a:pPr algn="ctr" fontAlgn="base">
              <a:spcBef>
                <a:spcPct val="0"/>
              </a:spcBef>
              <a:spcAft>
                <a:spcPct val="0"/>
              </a:spcAft>
            </a:pPr>
            <a:r>
              <a:rPr lang="ar-SA" altLang="en-US" sz="4000" b="1" dirty="0" smtClean="0">
                <a:latin typeface="Times New Roman" pitchFamily="18" charset="0"/>
                <a:cs typeface="Times New Roman" pitchFamily="18" charset="0"/>
              </a:rPr>
              <a:t>3- كيف سيتم أداء العمـل ؟</a:t>
            </a:r>
          </a:p>
          <a:p>
            <a:pPr algn="ctr" fontAlgn="base">
              <a:spcBef>
                <a:spcPct val="0"/>
              </a:spcBef>
              <a:spcAft>
                <a:spcPct val="0"/>
              </a:spcAft>
            </a:pPr>
            <a:r>
              <a:rPr lang="ar-SA" altLang="en-US" sz="4000" b="1" dirty="0" smtClean="0">
                <a:latin typeface="Times New Roman" pitchFamily="18" charset="0"/>
                <a:cs typeface="Times New Roman" pitchFamily="18" charset="0"/>
              </a:rPr>
              <a:t>4- متى يجب القيام العمـل ؟</a:t>
            </a:r>
          </a:p>
          <a:p>
            <a:pPr algn="ctr" fontAlgn="base">
              <a:spcBef>
                <a:spcPct val="0"/>
              </a:spcBef>
              <a:spcAft>
                <a:spcPct val="0"/>
              </a:spcAft>
            </a:pPr>
            <a:r>
              <a:rPr lang="ar-SA" altLang="en-US" sz="4000" b="1" dirty="0" smtClean="0">
                <a:latin typeface="Times New Roman" pitchFamily="18" charset="0"/>
                <a:cs typeface="Times New Roman" pitchFamily="18" charset="0"/>
              </a:rPr>
              <a:t>5- لماذا يجب أداء العمل ؟</a:t>
            </a:r>
          </a:p>
          <a:p>
            <a:pPr algn="ctr" fontAlgn="base">
              <a:spcBef>
                <a:spcPct val="0"/>
              </a:spcBef>
              <a:spcAft>
                <a:spcPct val="0"/>
              </a:spcAft>
            </a:pPr>
            <a:r>
              <a:rPr lang="ar-SA" altLang="en-US" sz="4000" b="1" dirty="0" smtClean="0">
                <a:latin typeface="Times New Roman" pitchFamily="18" charset="0"/>
                <a:cs typeface="Times New Roman" pitchFamily="18" charset="0"/>
              </a:rPr>
              <a:t>6- من الذي سيقوم بالعمل؟</a:t>
            </a:r>
          </a:p>
        </p:txBody>
      </p:sp>
    </p:spTree>
    <p:extLst>
      <p:ext uri="{BB962C8B-B14F-4D97-AF65-F5344CB8AC3E}">
        <p14:creationId xmlns:p14="http://schemas.microsoft.com/office/powerpoint/2010/main" val="1393412701"/>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79234"/>
                                        </p:tgtEl>
                                        <p:attrNameLst>
                                          <p:attrName>style.visibility</p:attrName>
                                        </p:attrNameLst>
                                      </p:cBhvr>
                                      <p:to>
                                        <p:strVal val="visible"/>
                                      </p:to>
                                    </p:set>
                                    <p:anim calcmode="lin" valueType="num">
                                      <p:cBhvr>
                                        <p:cTn id="7" dur="1000" fill="hold"/>
                                        <p:tgtEl>
                                          <p:spTgt spid="479234"/>
                                        </p:tgtEl>
                                        <p:attrNameLst>
                                          <p:attrName>ppt_w</p:attrName>
                                        </p:attrNameLst>
                                      </p:cBhvr>
                                      <p:tavLst>
                                        <p:tav tm="0">
                                          <p:val>
                                            <p:fltVal val="0"/>
                                          </p:val>
                                        </p:tav>
                                        <p:tav tm="100000">
                                          <p:val>
                                            <p:strVal val="#ppt_w"/>
                                          </p:val>
                                        </p:tav>
                                      </p:tavLst>
                                    </p:anim>
                                    <p:anim calcmode="lin" valueType="num">
                                      <p:cBhvr>
                                        <p:cTn id="8" dur="1000" fill="hold"/>
                                        <p:tgtEl>
                                          <p:spTgt spid="479234"/>
                                        </p:tgtEl>
                                        <p:attrNameLst>
                                          <p:attrName>ppt_h</p:attrName>
                                        </p:attrNameLst>
                                      </p:cBhvr>
                                      <p:tavLst>
                                        <p:tav tm="0">
                                          <p:val>
                                            <p:fltVal val="0"/>
                                          </p:val>
                                        </p:tav>
                                        <p:tav tm="100000">
                                          <p:val>
                                            <p:strVal val="#ppt_h"/>
                                          </p:val>
                                        </p:tav>
                                      </p:tavLst>
                                    </p:anim>
                                    <p:anim calcmode="lin" valueType="num">
                                      <p:cBhvr>
                                        <p:cTn id="9" dur="1000" fill="hold"/>
                                        <p:tgtEl>
                                          <p:spTgt spid="4792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92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79235">
                                            <p:txEl>
                                              <p:pRg st="0" end="0"/>
                                            </p:txEl>
                                          </p:spTgt>
                                        </p:tgtEl>
                                        <p:attrNameLst>
                                          <p:attrName>style.visibility</p:attrName>
                                        </p:attrNameLst>
                                      </p:cBhvr>
                                      <p:to>
                                        <p:strVal val="visible"/>
                                      </p:to>
                                    </p:set>
                                    <p:anim calcmode="lin" valueType="num">
                                      <p:cBhvr>
                                        <p:cTn id="15" dur="1000" fill="hold"/>
                                        <p:tgtEl>
                                          <p:spTgt spid="47923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7923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7923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7923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79235">
                                            <p:txEl>
                                              <p:pRg st="1" end="1"/>
                                            </p:txEl>
                                          </p:spTgt>
                                        </p:tgtEl>
                                        <p:attrNameLst>
                                          <p:attrName>style.visibility</p:attrName>
                                        </p:attrNameLst>
                                      </p:cBhvr>
                                      <p:to>
                                        <p:strVal val="visible"/>
                                      </p:to>
                                    </p:set>
                                    <p:anim calcmode="lin" valueType="num">
                                      <p:cBhvr>
                                        <p:cTn id="23" dur="1000" fill="hold"/>
                                        <p:tgtEl>
                                          <p:spTgt spid="479235">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79235">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7923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7923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79235">
                                            <p:txEl>
                                              <p:pRg st="2" end="2"/>
                                            </p:txEl>
                                          </p:spTgt>
                                        </p:tgtEl>
                                        <p:attrNameLst>
                                          <p:attrName>style.visibility</p:attrName>
                                        </p:attrNameLst>
                                      </p:cBhvr>
                                      <p:to>
                                        <p:strVal val="visible"/>
                                      </p:to>
                                    </p:set>
                                    <p:anim calcmode="lin" valueType="num">
                                      <p:cBhvr>
                                        <p:cTn id="31" dur="1000" fill="hold"/>
                                        <p:tgtEl>
                                          <p:spTgt spid="479235">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79235">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7923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7923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79235">
                                            <p:txEl>
                                              <p:pRg st="3" end="3"/>
                                            </p:txEl>
                                          </p:spTgt>
                                        </p:tgtEl>
                                        <p:attrNameLst>
                                          <p:attrName>style.visibility</p:attrName>
                                        </p:attrNameLst>
                                      </p:cBhvr>
                                      <p:to>
                                        <p:strVal val="visible"/>
                                      </p:to>
                                    </p:set>
                                    <p:anim calcmode="lin" valueType="num">
                                      <p:cBhvr>
                                        <p:cTn id="39" dur="1000" fill="hold"/>
                                        <p:tgtEl>
                                          <p:spTgt spid="479235">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479235">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47923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7923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479235">
                                            <p:txEl>
                                              <p:pRg st="4" end="4"/>
                                            </p:txEl>
                                          </p:spTgt>
                                        </p:tgtEl>
                                        <p:attrNameLst>
                                          <p:attrName>style.visibility</p:attrName>
                                        </p:attrNameLst>
                                      </p:cBhvr>
                                      <p:to>
                                        <p:strVal val="visible"/>
                                      </p:to>
                                    </p:set>
                                    <p:anim calcmode="lin" valueType="num">
                                      <p:cBhvr>
                                        <p:cTn id="47" dur="1000" fill="hold"/>
                                        <p:tgtEl>
                                          <p:spTgt spid="479235">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479235">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47923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7923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479235">
                                            <p:txEl>
                                              <p:pRg st="5" end="5"/>
                                            </p:txEl>
                                          </p:spTgt>
                                        </p:tgtEl>
                                        <p:attrNameLst>
                                          <p:attrName>style.visibility</p:attrName>
                                        </p:attrNameLst>
                                      </p:cBhvr>
                                      <p:to>
                                        <p:strVal val="visible"/>
                                      </p:to>
                                    </p:set>
                                    <p:anim calcmode="lin" valueType="num">
                                      <p:cBhvr>
                                        <p:cTn id="55" dur="1000" fill="hold"/>
                                        <p:tgtEl>
                                          <p:spTgt spid="479235">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479235">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47923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7923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479235">
                                            <p:txEl>
                                              <p:pRg st="6" end="6"/>
                                            </p:txEl>
                                          </p:spTgt>
                                        </p:tgtEl>
                                        <p:attrNameLst>
                                          <p:attrName>style.visibility</p:attrName>
                                        </p:attrNameLst>
                                      </p:cBhvr>
                                      <p:to>
                                        <p:strVal val="visible"/>
                                      </p:to>
                                    </p:set>
                                    <p:anim calcmode="lin" valueType="num">
                                      <p:cBhvr>
                                        <p:cTn id="63" dur="1000" fill="hold"/>
                                        <p:tgtEl>
                                          <p:spTgt spid="479235">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479235">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47923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47923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4" grpId="0" autoUpdateAnimBg="0"/>
      <p:bldP spid="479235" grpId="0" build="allAtOnce"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243143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228600">
              <a:tabLst>
                <a:tab pos="5452110" algn="l"/>
              </a:tabLst>
            </a:pPr>
            <a:r>
              <a:rPr lang="ar-SA" sz="3200" b="1" spc="-30" dirty="0" smtClean="0">
                <a:solidFill>
                  <a:prstClr val="black"/>
                </a:solidFill>
                <a:latin typeface="Simplified Arabic" pitchFamily="18" charset="-78"/>
                <a:ea typeface="SimSun"/>
                <a:cs typeface="Simplified Arabic" pitchFamily="18" charset="-78"/>
              </a:rPr>
              <a:t>تعريف التخطيط</a:t>
            </a:r>
            <a:r>
              <a:rPr lang="ar-SA" sz="2400" b="1" dirty="0" smtClean="0">
                <a:solidFill>
                  <a:prstClr val="black"/>
                </a:solidFill>
                <a:latin typeface="Simplified Arabic" pitchFamily="18" charset="-78"/>
                <a:ea typeface="SimSun"/>
                <a:cs typeface="Simplified Arabic" pitchFamily="18" charset="-78"/>
              </a:rPr>
              <a:t>:  </a:t>
            </a:r>
            <a:endParaRPr lang="en-US" sz="2000" dirty="0" smtClean="0">
              <a:solidFill>
                <a:prstClr val="black"/>
              </a:solidFill>
              <a:latin typeface="Simplified Arabic" pitchFamily="18" charset="-78"/>
              <a:ea typeface="SimSun"/>
              <a:cs typeface="Simplified Arabic" pitchFamily="18" charset="-78"/>
            </a:endParaRPr>
          </a:p>
          <a:p>
            <a:pPr marL="228600">
              <a:tabLst>
                <a:tab pos="5452110" algn="l"/>
              </a:tabLst>
            </a:pPr>
            <a:r>
              <a:rPr lang="ar-SA" sz="2400" b="1" dirty="0" smtClean="0">
                <a:solidFill>
                  <a:prstClr val="black"/>
                </a:solidFill>
                <a:latin typeface="Simplified Arabic" pitchFamily="18" charset="-78"/>
                <a:ea typeface="SimSun"/>
                <a:cs typeface="Simplified Arabic" pitchFamily="18" charset="-78"/>
              </a:rPr>
              <a:t> </a:t>
            </a:r>
            <a:endParaRPr lang="en-US" sz="2000" dirty="0" smtClean="0">
              <a:solidFill>
                <a:prstClr val="black"/>
              </a:solidFill>
              <a:latin typeface="Simplified Arabic" pitchFamily="18" charset="-78"/>
              <a:ea typeface="SimSun"/>
              <a:cs typeface="Simplified Arabic" pitchFamily="18" charset="-78"/>
            </a:endParaRPr>
          </a:p>
          <a:p>
            <a:pPr marL="228600">
              <a:tabLst>
                <a:tab pos="5452110" algn="l"/>
              </a:tabLst>
            </a:pPr>
            <a:r>
              <a:rPr lang="ar-SA" sz="2400" b="1" dirty="0" smtClean="0">
                <a:solidFill>
                  <a:prstClr val="black"/>
                </a:solidFill>
                <a:latin typeface="Simplified Arabic" pitchFamily="18" charset="-78"/>
                <a:ea typeface="SimSun"/>
                <a:cs typeface="Simplified Arabic" pitchFamily="18" charset="-78"/>
              </a:rPr>
              <a:t>      عمل افتراضات عما ستكون عليه الأحوال في المستقبل ثم وضع خطة تبين الأهداف المطلوب الوصول إليها, والعناصر الواجب استخدامها لتحقيق الأهداف وكيفية استخدام هذه العناصر وخط السير والمراحل المختلفة الواجب المرور بها والوقت اللازم لتنفيذ الأعمال.</a:t>
            </a:r>
            <a:endParaRPr lang="en-US" sz="2000" dirty="0">
              <a:solidFill>
                <a:prstClr val="black"/>
              </a:solidFill>
              <a:latin typeface="Simplified Arabic" pitchFamily="18" charset="-78"/>
              <a:ea typeface="SimSun"/>
              <a:cs typeface="Simplified Arabic" pitchFamily="18" charset="-78"/>
            </a:endParaRPr>
          </a:p>
        </p:txBody>
      </p:sp>
      <p:sp>
        <p:nvSpPr>
          <p:cNvPr id="3" name="مستطيل 2"/>
          <p:cNvSpPr/>
          <p:nvPr/>
        </p:nvSpPr>
        <p:spPr>
          <a:xfrm>
            <a:off x="342978" y="2692083"/>
            <a:ext cx="8280920"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228600" algn="justLow">
              <a:tabLst>
                <a:tab pos="5452110" algn="l"/>
              </a:tabLst>
            </a:pPr>
            <a:r>
              <a:rPr lang="ar-SA" sz="2800" b="1" dirty="0" smtClean="0">
                <a:solidFill>
                  <a:prstClr val="black"/>
                </a:solidFill>
                <a:latin typeface="Times New Roman"/>
                <a:ea typeface="SimSun"/>
                <a:cs typeface="Simplified Arabic"/>
              </a:rPr>
              <a:t> وكما عرفه المفكر الأمريكي  نوناس شيلينج فى كتابه نظام التخطيط ووضع البرامج  قال " التخطيط عملية تحديد الأهداف المنشودة وتحديد الطرق للوصول إلى هذه الأهداف"</a:t>
            </a:r>
            <a:endParaRPr lang="en-US" sz="2400" dirty="0" smtClean="0">
              <a:solidFill>
                <a:prstClr val="black"/>
              </a:solidFill>
              <a:latin typeface="Times New Roman"/>
              <a:ea typeface="SimSun"/>
            </a:endParaRPr>
          </a:p>
          <a:p>
            <a:pPr marL="228600" algn="justLow">
              <a:tabLst>
                <a:tab pos="5452110" algn="l"/>
              </a:tabLst>
            </a:pPr>
            <a:r>
              <a:rPr lang="ar-SA" sz="2800" b="1" dirty="0" smtClean="0">
                <a:solidFill>
                  <a:prstClr val="black"/>
                </a:solidFill>
                <a:latin typeface="Times New Roman"/>
                <a:ea typeface="SimSun"/>
                <a:cs typeface="Simplified Arabic"/>
              </a:rPr>
              <a:t> </a:t>
            </a:r>
            <a:endParaRPr lang="ar-IQ" sz="2800" dirty="0">
              <a:solidFill>
                <a:prstClr val="black"/>
              </a:solidFill>
            </a:endParaRPr>
          </a:p>
        </p:txBody>
      </p:sp>
      <p:sp>
        <p:nvSpPr>
          <p:cNvPr id="4" name="مستطيل 3"/>
          <p:cNvSpPr/>
          <p:nvPr/>
        </p:nvSpPr>
        <p:spPr>
          <a:xfrm>
            <a:off x="179512" y="4797152"/>
            <a:ext cx="8801022"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28600" algn="justLow">
              <a:tabLst>
                <a:tab pos="5452110" algn="l"/>
              </a:tabLst>
            </a:pPr>
            <a:r>
              <a:rPr lang="ar-SA" sz="2800" b="1" dirty="0" smtClean="0">
                <a:solidFill>
                  <a:prstClr val="black"/>
                </a:solidFill>
                <a:latin typeface="Times New Roman"/>
                <a:ea typeface="SimSun"/>
                <a:cs typeface="Simplified Arabic"/>
              </a:rPr>
              <a:t> وتعرفه دائرة المعارف البريطانية بأنه  تحديد للأهداف المرجوة على ضوء الإمكانيات المتيسرة الحالية والمستقبلية وأساليب وخيارات تحقيق هذه الأهداف</a:t>
            </a:r>
            <a:endParaRPr lang="en-US" sz="2400" dirty="0" smtClean="0">
              <a:solidFill>
                <a:prstClr val="black"/>
              </a:solidFill>
              <a:latin typeface="Times New Roman"/>
              <a:ea typeface="SimSun"/>
            </a:endParaRPr>
          </a:p>
          <a:p>
            <a:pPr algn="justLow">
              <a:tabLst>
                <a:tab pos="5452110" algn="l"/>
              </a:tabLst>
            </a:pPr>
            <a:r>
              <a:rPr lang="ar-SA" sz="2800" b="1" spc="-30" dirty="0" smtClean="0">
                <a:solidFill>
                  <a:prstClr val="black"/>
                </a:solidFill>
                <a:latin typeface="Times New Roman"/>
                <a:ea typeface="SimSun"/>
                <a:cs typeface="Simplified Arabic"/>
              </a:rPr>
              <a:t> </a:t>
            </a:r>
            <a:endParaRPr lang="ar-IQ" sz="2800" dirty="0">
              <a:solidFill>
                <a:prstClr val="black"/>
              </a:solidFill>
            </a:endParaRPr>
          </a:p>
        </p:txBody>
      </p:sp>
    </p:spTree>
    <p:extLst>
      <p:ext uri="{BB962C8B-B14F-4D97-AF65-F5344CB8AC3E}">
        <p14:creationId xmlns:p14="http://schemas.microsoft.com/office/powerpoint/2010/main" val="841219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85256"/>
            <a:ext cx="8892480" cy="59400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228600" algn="justLow">
              <a:tabLst>
                <a:tab pos="5452110" algn="l"/>
              </a:tabLst>
            </a:pPr>
            <a:r>
              <a:rPr lang="ar-SA" sz="3600" b="1" spc="-30" dirty="0" smtClean="0">
                <a:effectLst/>
                <a:latin typeface="Simplified Arabic" pitchFamily="18" charset="-78"/>
                <a:ea typeface="SimSun"/>
                <a:cs typeface="Simplified Arabic" pitchFamily="18" charset="-78"/>
              </a:rPr>
              <a:t>وعملية التخطيط تشتمل على </a:t>
            </a:r>
            <a:r>
              <a:rPr lang="ar-SA" sz="3600" b="1" spc="-30" dirty="0" smtClean="0">
                <a:solidFill>
                  <a:srgbClr val="FF0000"/>
                </a:solidFill>
                <a:effectLst/>
                <a:latin typeface="Simplified Arabic" pitchFamily="18" charset="-78"/>
                <a:ea typeface="SimSun"/>
                <a:cs typeface="Simplified Arabic" pitchFamily="18" charset="-78"/>
              </a:rPr>
              <a:t>عدد من الخطوات المنطقية</a:t>
            </a:r>
            <a:r>
              <a:rPr lang="ar-SA" sz="3600" b="1" spc="-30" dirty="0" smtClean="0">
                <a:effectLst/>
                <a:latin typeface="Simplified Arabic" pitchFamily="18" charset="-78"/>
                <a:ea typeface="SimSun"/>
                <a:cs typeface="Simplified Arabic" pitchFamily="18" charset="-78"/>
              </a:rPr>
              <a:t> هي</a:t>
            </a:r>
            <a:r>
              <a:rPr lang="ar-SA" sz="2800" b="1" spc="-30" dirty="0" smtClean="0">
                <a:effectLst/>
                <a:latin typeface="Simplified Arabic" pitchFamily="18" charset="-78"/>
                <a:ea typeface="SimSun"/>
                <a:cs typeface="Simplified Arabic" pitchFamily="18" charset="-78"/>
              </a:rPr>
              <a:t>:</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 </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[1] التحديد المسبق للأهداف المراد الوصول إليها.</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[2] وضع السياسيات والقواعد التي نسترشد بها في اختيارنا لأسلوب تحقيق الهدف.</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[3] وضع واختيار بديل من بين عدة بدائل متاحة لتنفيذ الهدف المطلوب، وتحديد الإمكانات اللازمة لتنفيذ هذا البديل.</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[4] تحديد الإمكانات المتاحة فعلاً.</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[5] تحديد كيفية توفير الإمكانات غير المتاحة.</a:t>
            </a:r>
            <a:endParaRPr lang="en-US" sz="2400" dirty="0" smtClean="0">
              <a:effectLst/>
              <a:latin typeface="Simplified Arabic" pitchFamily="18" charset="-78"/>
              <a:ea typeface="SimSun"/>
              <a:cs typeface="Simplified Arabic" pitchFamily="18" charset="-78"/>
            </a:endParaRPr>
          </a:p>
          <a:p>
            <a:pPr marL="228600" algn="justLow">
              <a:tabLst>
                <a:tab pos="5452110" algn="l"/>
              </a:tabLst>
            </a:pPr>
            <a:r>
              <a:rPr lang="ar-SA" sz="2800" b="1" spc="-30" dirty="0" smtClean="0">
                <a:effectLst/>
                <a:latin typeface="Simplified Arabic" pitchFamily="18" charset="-78"/>
                <a:ea typeface="SimSun"/>
                <a:cs typeface="Simplified Arabic" pitchFamily="18" charset="-78"/>
              </a:rPr>
              <a:t>[6] وضع البرامج الزمنية اللازمة لتنفيذ الهدف، والتي تتناول تحديد النشاطات اللازمة لتحقيق الهدف، وكيفية القيام بهذه النشاطات، والترتيب الزمني للقيام بهذه النشاطات ثم تحديد المسؤولية عن تنفيذ هذه النشاطات.</a:t>
            </a:r>
            <a:endParaRPr lang="en-US" sz="2400" dirty="0">
              <a:effectLst/>
              <a:latin typeface="Simplified Arabic" pitchFamily="18" charset="-78"/>
              <a:ea typeface="SimSun"/>
              <a:cs typeface="Simplified Arabic" pitchFamily="18" charset="-78"/>
            </a:endParaRPr>
          </a:p>
        </p:txBody>
      </p:sp>
    </p:spTree>
    <p:extLst>
      <p:ext uri="{BB962C8B-B14F-4D97-AF65-F5344CB8AC3E}">
        <p14:creationId xmlns:p14="http://schemas.microsoft.com/office/powerpoint/2010/main" val="3152588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1173</Words>
  <Application>Microsoft Office PowerPoint</Application>
  <PresentationFormat>عرض على الشاشة (4:3)</PresentationFormat>
  <Paragraphs>132</Paragraphs>
  <Slides>25</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6</vt:i4>
      </vt:variant>
      <vt:variant>
        <vt:lpstr>عناوين الشرائح</vt:lpstr>
      </vt:variant>
      <vt:variant>
        <vt:i4>25</vt:i4>
      </vt:variant>
    </vt:vector>
  </HeadingPairs>
  <TitlesOfParts>
    <vt:vector size="41" baseType="lpstr">
      <vt:lpstr>SimSun</vt:lpstr>
      <vt:lpstr>Arial</vt:lpstr>
      <vt:lpstr>Calibri</vt:lpstr>
      <vt:lpstr>Constantia</vt:lpstr>
      <vt:lpstr>Majalla UI</vt:lpstr>
      <vt:lpstr>mohammad bold art 1</vt:lpstr>
      <vt:lpstr>Simplified Arabic</vt:lpstr>
      <vt:lpstr>Times New Roman</vt:lpstr>
      <vt:lpstr>Traditional Arabic</vt:lpstr>
      <vt:lpstr>Wingdings 2</vt:lpstr>
      <vt:lpstr>تدفق</vt:lpstr>
      <vt:lpstr>1_تدفق</vt:lpstr>
      <vt:lpstr>2_تدفق</vt:lpstr>
      <vt:lpstr>3_تدفق</vt:lpstr>
      <vt:lpstr>4_تدفق</vt:lpstr>
      <vt:lpstr>5_تدفق</vt:lpstr>
      <vt:lpstr>عرض تقديمي في PowerPoint</vt:lpstr>
      <vt:lpstr>عرض تقديمي في PowerPoint</vt:lpstr>
      <vt:lpstr>عرض تقديمي في PowerPoint</vt:lpstr>
      <vt:lpstr>عرض تقديمي في PowerPoint</vt:lpstr>
      <vt:lpstr>ما هو...  التخطيط ؟</vt:lpstr>
      <vt:lpstr>عرض تقديمي في PowerPoint</vt:lpstr>
      <vt:lpstr>ما هو...  التخطيط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التخطيط في المجال الرياضي</dc:title>
  <dc:creator>DR.Ahmed Saker 2o1O</dc:creator>
  <cp:lastModifiedBy>Dr. Abdul Haleem</cp:lastModifiedBy>
  <cp:revision>16</cp:revision>
  <dcterms:created xsi:type="dcterms:W3CDTF">2017-10-06T18:20:09Z</dcterms:created>
  <dcterms:modified xsi:type="dcterms:W3CDTF">2018-12-10T19:35:40Z</dcterms:modified>
</cp:coreProperties>
</file>